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jpeg" ContentType="image/jpeg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28"/>
  </p:notesMasterIdLst>
  <p:handoutMasterIdLst>
    <p:handoutMasterId r:id="rId29"/>
  </p:handoutMasterIdLst>
  <p:sldIdLst>
    <p:sldId id="440" r:id="rId2"/>
    <p:sldId id="468" r:id="rId3"/>
    <p:sldId id="475" r:id="rId4"/>
    <p:sldId id="476" r:id="rId5"/>
    <p:sldId id="450" r:id="rId6"/>
    <p:sldId id="446" r:id="rId7"/>
    <p:sldId id="447" r:id="rId8"/>
    <p:sldId id="471" r:id="rId9"/>
    <p:sldId id="472" r:id="rId10"/>
    <p:sldId id="451" r:id="rId11"/>
    <p:sldId id="452" r:id="rId12"/>
    <p:sldId id="453" r:id="rId13"/>
    <p:sldId id="454" r:id="rId14"/>
    <p:sldId id="455" r:id="rId15"/>
    <p:sldId id="456" r:id="rId16"/>
    <p:sldId id="457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9" r:id="rId25"/>
    <p:sldId id="466" r:id="rId26"/>
    <p:sldId id="467" r:id="rId27"/>
  </p:sldIdLst>
  <p:sldSz cx="9144000" cy="6858000" type="screen4x3"/>
  <p:notesSz cx="6805613" cy="9939338"/>
  <p:custDataLst>
    <p:tags r:id="rId3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026">
          <p15:clr>
            <a:srgbClr val="A4A3A4"/>
          </p15:clr>
        </p15:guide>
        <p15:guide id="2" orient="horz" pos="4133">
          <p15:clr>
            <a:srgbClr val="A4A3A4"/>
          </p15:clr>
        </p15:guide>
        <p15:guide id="3" orient="horz" pos="187">
          <p15:clr>
            <a:srgbClr val="A4A3A4"/>
          </p15:clr>
        </p15:guide>
        <p15:guide id="4" pos="181">
          <p15:clr>
            <a:srgbClr val="A4A3A4"/>
          </p15:clr>
        </p15:guide>
        <p15:guide id="5" pos="1859">
          <p15:clr>
            <a:srgbClr val="A4A3A4"/>
          </p15:clr>
        </p15:guide>
        <p15:guide id="6" pos="2041">
          <p15:clr>
            <a:srgbClr val="A4A3A4"/>
          </p15:clr>
        </p15:guide>
        <p15:guide id="7" pos="3719">
          <p15:clr>
            <a:srgbClr val="A4A3A4"/>
          </p15:clr>
        </p15:guide>
        <p15:guide id="8" pos="3901">
          <p15:clr>
            <a:srgbClr val="A4A3A4"/>
          </p15:clr>
        </p15:guide>
        <p15:guide id="9" pos="2789">
          <p15:clr>
            <a:srgbClr val="A4A3A4"/>
          </p15:clr>
        </p15:guide>
        <p15:guide id="10" pos="2971">
          <p15:clr>
            <a:srgbClr val="A4A3A4"/>
          </p15:clr>
        </p15:guide>
        <p15:guide id="11" pos="557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BEF98"/>
    <a:srgbClr val="3C6380"/>
    <a:srgbClr val="94BFEA"/>
    <a:srgbClr val="FF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1388" autoAdjust="0"/>
  </p:normalViewPr>
  <p:slideViewPr>
    <p:cSldViewPr showGuides="1">
      <p:cViewPr>
        <p:scale>
          <a:sx n="100" d="100"/>
          <a:sy n="100" d="100"/>
        </p:scale>
        <p:origin x="-1944" y="-450"/>
      </p:cViewPr>
      <p:guideLst>
        <p:guide orient="horz" pos="1026"/>
        <p:guide orient="horz" pos="4133"/>
        <p:guide orient="horz" pos="187"/>
        <p:guide pos="181"/>
        <p:guide pos="1859"/>
        <p:guide pos="2041"/>
        <p:guide pos="3719"/>
        <p:guide pos="3901"/>
        <p:guide pos="2789"/>
        <p:guide pos="2971"/>
        <p:guide pos="55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-2268" y="-108"/>
      </p:cViewPr>
      <p:guideLst>
        <p:guide orient="horz" pos="3131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l">
              <a:defRPr sz="1300"/>
            </a:lvl1pPr>
          </a:lstStyle>
          <a:p>
            <a:endParaRPr lang="de-CH" dirty="0">
              <a:latin typeface="TCS Museo Sans" panose="02000000000000000000" pitchFamily="2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r">
              <a:defRPr sz="1300"/>
            </a:lvl1pPr>
          </a:lstStyle>
          <a:p>
            <a:fld id="{CE2AB8DD-AF1F-40B6-9DC2-AAE25067143E}" type="datetimeFigureOut">
              <a:rPr lang="de-CH" smtClean="0">
                <a:latin typeface="TCS Museo Sans" panose="02000000000000000000" pitchFamily="2" charset="0"/>
              </a:rPr>
              <a:pPr/>
              <a:t>09.01.2017</a:t>
            </a:fld>
            <a:endParaRPr lang="de-CH" dirty="0">
              <a:latin typeface="TCS Museo Sans" panose="02000000000000000000" pitchFamily="2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l">
              <a:defRPr sz="1300"/>
            </a:lvl1pPr>
          </a:lstStyle>
          <a:p>
            <a:endParaRPr lang="de-CH" dirty="0">
              <a:latin typeface="TCS Museo Sans" panose="02000000000000000000" pitchFamily="2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r">
              <a:defRPr sz="1300"/>
            </a:lvl1pPr>
          </a:lstStyle>
          <a:p>
            <a:fld id="{AEF9C7D2-D550-4DB0-93DE-9F4E26EF7A50}" type="slidenum">
              <a:rPr lang="de-CH" smtClean="0">
                <a:latin typeface="TCS Museo Sans" panose="02000000000000000000" pitchFamily="2" charset="0"/>
              </a:rPr>
              <a:pPr/>
              <a:t>‹#›</a:t>
            </a:fld>
            <a:endParaRPr lang="de-CH" dirty="0">
              <a:latin typeface="TCS Museo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57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l">
              <a:defRPr sz="1300">
                <a:latin typeface="TCS Museo Sans" panose="02000000000000000000" pitchFamily="2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r">
              <a:defRPr sz="1300">
                <a:latin typeface="TCS Museo Sans" panose="02000000000000000000" pitchFamily="2" charset="0"/>
              </a:defRPr>
            </a:lvl1pPr>
          </a:lstStyle>
          <a:p>
            <a:fld id="{8338DBC8-3447-464E-8661-4728F7EF1145}" type="datetimeFigureOut">
              <a:rPr lang="de-CH" smtClean="0"/>
              <a:pPr/>
              <a:t>09.01.2017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0" tIns="47840" rIns="95680" bIns="4784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5680" tIns="47840" rIns="95680" bIns="4784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l">
              <a:defRPr sz="1300">
                <a:latin typeface="TCS Museo Sans" panose="02000000000000000000" pitchFamily="2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r">
              <a:defRPr sz="1300">
                <a:latin typeface="TCS Museo Sans" panose="02000000000000000000" pitchFamily="2" charset="0"/>
              </a:defRPr>
            </a:lvl1pPr>
          </a:lstStyle>
          <a:p>
            <a:fld id="{567A31BC-9670-43F9-A843-B0530F08883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3714514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CS Museo Sans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CS Museo Sans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CS Museo Sans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CS Museo Sans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CS Museo Sans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A31BC-9670-43F9-A843-B0530F088831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xmlns="" val="64532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,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wd_hom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7384"/>
            <a:ext cx="9159582" cy="6893175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23528" y="1988840"/>
            <a:ext cx="3888432" cy="2232248"/>
          </a:xfrm>
        </p:spPr>
        <p:txBody>
          <a:bodyPr tIns="0">
            <a:noAutofit/>
          </a:bodyPr>
          <a:lstStyle>
            <a:lvl1pPr>
              <a:lnSpc>
                <a:spcPct val="95000"/>
              </a:lnSpc>
              <a:defRPr sz="28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r-FR" noProof="0" dirty="0" err="1" smtClean="0"/>
              <a:t>Presentation</a:t>
            </a:r>
            <a:r>
              <a:rPr lang="fr-FR" noProof="0" dirty="0" smtClean="0"/>
              <a:t> </a:t>
            </a:r>
            <a:r>
              <a:rPr lang="fr-FR" noProof="0" dirty="0" err="1" smtClean="0"/>
              <a:t>title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5373216"/>
            <a:ext cx="3960440" cy="8640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30000"/>
              </a:lnSpc>
              <a:spcAft>
                <a:spcPts val="0"/>
              </a:spcAft>
              <a:defRPr sz="1600" b="0" i="0" baseline="0">
                <a:solidFill>
                  <a:srgbClr val="EBEF98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CH" noProof="0" dirty="0" smtClean="0"/>
              <a:t>Place, </a:t>
            </a:r>
            <a:r>
              <a:rPr lang="fr-CH" noProof="0" dirty="0" err="1" smtClean="0"/>
              <a:t>name</a:t>
            </a:r>
            <a:r>
              <a:rPr lang="fr-CH" noProof="0" dirty="0" smtClean="0"/>
              <a:t>, date</a:t>
            </a:r>
            <a:br>
              <a:rPr lang="fr-CH" noProof="0" dirty="0" smtClean="0"/>
            </a:br>
            <a:endParaRPr lang="fr-CH" noProof="0" dirty="0"/>
          </a:p>
        </p:txBody>
      </p:sp>
      <p:pic>
        <p:nvPicPr>
          <p:cNvPr id="10" name="Image 9" descr="WWD_horiz_ne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5931809"/>
            <a:ext cx="1832074" cy="792600"/>
          </a:xfrm>
          <a:prstGeom prst="rect">
            <a:avLst/>
          </a:prstGeom>
        </p:spPr>
      </p:pic>
      <p:pic>
        <p:nvPicPr>
          <p:cNvPr id="11" name="Image 10" descr="New-signature_neg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320" y="5986358"/>
            <a:ext cx="1517118" cy="73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71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exte, 1 colonne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0"/>
          <p:cNvSpPr>
            <a:spLocks noGrp="1"/>
          </p:cNvSpPr>
          <p:nvPr>
            <p:ph sz="quarter" idx="14" hasCustomPrompt="1"/>
          </p:nvPr>
        </p:nvSpPr>
        <p:spPr bwMode="auto">
          <a:xfrm>
            <a:off x="287338" y="2564904"/>
            <a:ext cx="8569325" cy="3987096"/>
          </a:xfrm>
          <a:prstGeom prst="rect">
            <a:avLst/>
          </a:prstGeom>
        </p:spPr>
        <p:txBody>
          <a:bodyPr lIns="0" tIns="0" rIns="0" bIns="0"/>
          <a:lstStyle>
            <a:lvl1pPr marL="0" indent="0" defTabSz="270000">
              <a:spcAft>
                <a:spcPts val="1000"/>
              </a:spcAft>
              <a:defRPr sz="2000" b="0">
                <a:solidFill>
                  <a:srgbClr val="000000"/>
                </a:solidFill>
                <a:latin typeface="Arial"/>
                <a:cs typeface="Arial"/>
              </a:defRPr>
            </a:lvl1pPr>
            <a:lvl2pPr marL="270000" indent="-270000" defTabSz="270000">
              <a:spcAft>
                <a:spcPts val="1000"/>
              </a:spcAft>
              <a:buClr>
                <a:srgbClr val="3C638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cs typeface="Arial"/>
              </a:defRPr>
            </a:lvl2pPr>
            <a:lvl3pPr marL="540000" indent="-270000" defTabSz="270000">
              <a:spcAft>
                <a:spcPts val="1000"/>
              </a:spcAft>
              <a:buClrTx/>
              <a:buFont typeface="Courier New" panose="02070309020205020404" pitchFamily="49" charset="0"/>
              <a:buChar char="o"/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 marL="810000" indent="-270000" defTabSz="270000">
              <a:spcAft>
                <a:spcPts val="1000"/>
              </a:spcAft>
              <a:buClr>
                <a:srgbClr val="FFCC00"/>
              </a:buClr>
              <a:buFont typeface="Wingdings" panose="05000000000000000000" pitchFamily="2" charset="2"/>
              <a:buChar char="§"/>
              <a:defRPr sz="1200">
                <a:solidFill>
                  <a:srgbClr val="000000"/>
                </a:solidFill>
                <a:latin typeface="Arial"/>
                <a:cs typeface="Arial"/>
              </a:defRPr>
            </a:lvl4pPr>
            <a:lvl5pPr marL="1080000" indent="-270000" defTabSz="270000">
              <a:spcAft>
                <a:spcPts val="1000"/>
              </a:spcAft>
              <a:defRPr sz="2000">
                <a:solidFill>
                  <a:srgbClr val="000000"/>
                </a:solidFill>
                <a:latin typeface="+mn-lt"/>
              </a:defRPr>
            </a:lvl5pPr>
            <a:lvl7pPr marL="270000" indent="-270000">
              <a:spcAft>
                <a:spcPts val="1000"/>
              </a:spcAft>
              <a:defRPr/>
            </a:lvl7pPr>
          </a:lstStyle>
          <a:p>
            <a:pPr lvl="0"/>
            <a:r>
              <a:rPr lang="fr-CH" noProof="0" dirty="0" smtClean="0"/>
              <a:t>Texte 1 colonne</a:t>
            </a:r>
          </a:p>
          <a:p>
            <a:pPr lvl="1"/>
            <a:r>
              <a:rPr lang="fr-CH" noProof="0" dirty="0" smtClean="0"/>
              <a:t>Deuxième niveau</a:t>
            </a:r>
          </a:p>
          <a:p>
            <a:pPr lvl="2"/>
            <a:r>
              <a:rPr lang="fr-CH" noProof="0" dirty="0" smtClean="0"/>
              <a:t>Troisième niveau</a:t>
            </a:r>
          </a:p>
          <a:p>
            <a:pPr lvl="3"/>
            <a:r>
              <a:rPr lang="fr-CH" noProof="0" dirty="0" smtClean="0"/>
              <a:t>Quatrième niveau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noProof="0" dirty="0" smtClean="0"/>
              <a:t>Diapositive de texte, 1 colonne</a:t>
            </a:r>
            <a:endParaRPr lang="fr-CH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CE59F-3E2C-43A1-9A3C-65F063D14E4A}" type="slidenum">
              <a:rPr lang="fr-C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exte, 2 colonne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9"/>
          <p:cNvSpPr>
            <a:spLocks noGrp="1"/>
          </p:cNvSpPr>
          <p:nvPr>
            <p:ph sz="quarter" idx="14" hasCustomPrompt="1"/>
          </p:nvPr>
        </p:nvSpPr>
        <p:spPr bwMode="auto">
          <a:xfrm>
            <a:off x="287338" y="2564904"/>
            <a:ext cx="4140000" cy="3689864"/>
          </a:xfrm>
          <a:prstGeom prst="rect">
            <a:avLst/>
          </a:prstGeom>
        </p:spPr>
        <p:txBody>
          <a:bodyPr lIns="0" tIns="0" rIns="0" bIns="0"/>
          <a:lstStyle>
            <a:lvl1pPr marL="0" indent="0" defTabSz="270000">
              <a:spcAft>
                <a:spcPts val="900"/>
              </a:spcAft>
              <a:defRPr sz="2000" b="1" baseline="0">
                <a:latin typeface="Arial"/>
                <a:cs typeface="Arial"/>
              </a:defRPr>
            </a:lvl1pPr>
            <a:lvl2pPr marL="270000" indent="-270000" defTabSz="270000">
              <a:spcAft>
                <a:spcPts val="900"/>
              </a:spcAft>
              <a:buClr>
                <a:srgbClr val="3C6380"/>
              </a:buClr>
              <a:buFont typeface="Arial"/>
              <a:buChar char="•"/>
              <a:defRPr sz="2000" baseline="0">
                <a:latin typeface="Arial"/>
                <a:cs typeface="Arial"/>
              </a:defRPr>
            </a:lvl2pPr>
            <a:lvl3pPr marL="540000" indent="-270000" defTabSz="270000">
              <a:spcAft>
                <a:spcPts val="900"/>
              </a:spcAft>
              <a:buFont typeface="Courier New" panose="02070309020205020404" pitchFamily="49" charset="0"/>
              <a:buChar char="o"/>
              <a:defRPr sz="1600" baseline="0">
                <a:latin typeface="Arial"/>
                <a:cs typeface="Arial"/>
              </a:defRPr>
            </a:lvl3pPr>
            <a:lvl4pPr marL="810000" indent="-270000" defTabSz="270000">
              <a:spcAft>
                <a:spcPts val="900"/>
              </a:spcAft>
              <a:buClr>
                <a:srgbClr val="FFCC00"/>
              </a:buClr>
              <a:buFont typeface="Arial"/>
              <a:buChar char="•"/>
              <a:defRPr sz="1200" baseline="0">
                <a:latin typeface="Arial"/>
                <a:cs typeface="Arial"/>
              </a:defRPr>
            </a:lvl4pPr>
            <a:lvl5pPr marL="1080000" indent="-270000" defTabSz="270000">
              <a:spcAft>
                <a:spcPts val="900"/>
              </a:spcAft>
              <a:buFont typeface="Frutiger 45 Light" pitchFamily="34" charset="0"/>
              <a:buChar char="–"/>
              <a:defRPr sz="1800" baseline="0">
                <a:latin typeface="+mn-lt"/>
              </a:defRPr>
            </a:lvl5pPr>
          </a:lstStyle>
          <a:p>
            <a:pPr lvl="0"/>
            <a:r>
              <a:rPr lang="fr-CH" noProof="0" dirty="0" smtClean="0"/>
              <a:t>Première colonne de texte</a:t>
            </a:r>
          </a:p>
          <a:p>
            <a:pPr lvl="1"/>
            <a:r>
              <a:rPr lang="fr-CH" noProof="0" dirty="0" smtClean="0"/>
              <a:t>Deuxième niveau</a:t>
            </a:r>
          </a:p>
          <a:p>
            <a:pPr lvl="2"/>
            <a:r>
              <a:rPr lang="fr-CH" noProof="0" dirty="0" smtClean="0"/>
              <a:t>Troisième niveau</a:t>
            </a:r>
          </a:p>
          <a:p>
            <a:pPr lvl="3"/>
            <a:r>
              <a:rPr lang="fr-CH" noProof="0" dirty="0" smtClean="0"/>
              <a:t>Quatrième niveau</a:t>
            </a:r>
            <a:endParaRPr lang="fr-CH" noProof="0" dirty="0"/>
          </a:p>
        </p:txBody>
      </p:sp>
      <p:sp>
        <p:nvSpPr>
          <p:cNvPr id="14" name="Inhaltsplatzhalter 9"/>
          <p:cNvSpPr>
            <a:spLocks noGrp="1"/>
          </p:cNvSpPr>
          <p:nvPr>
            <p:ph sz="quarter" idx="20" hasCustomPrompt="1"/>
          </p:nvPr>
        </p:nvSpPr>
        <p:spPr bwMode="auto">
          <a:xfrm>
            <a:off x="4716463" y="2564904"/>
            <a:ext cx="4140000" cy="3689864"/>
          </a:xfrm>
          <a:prstGeom prst="rect">
            <a:avLst/>
          </a:prstGeom>
        </p:spPr>
        <p:txBody>
          <a:bodyPr lIns="0" tIns="0" rIns="0" bIns="0"/>
          <a:lstStyle>
            <a:lvl1pPr marL="0" indent="0" defTabSz="270000">
              <a:spcAft>
                <a:spcPts val="900"/>
              </a:spcAft>
              <a:defRPr sz="2000" b="1" baseline="0">
                <a:latin typeface="Arial"/>
                <a:cs typeface="Arial"/>
              </a:defRPr>
            </a:lvl1pPr>
            <a:lvl2pPr marL="270000" indent="-270000" defTabSz="270000">
              <a:spcAft>
                <a:spcPts val="900"/>
              </a:spcAft>
              <a:buClr>
                <a:srgbClr val="3C6380"/>
              </a:buClr>
              <a:buFont typeface="Arial"/>
              <a:buChar char="•"/>
              <a:defRPr sz="2000" baseline="0">
                <a:latin typeface="Arial"/>
                <a:cs typeface="Arial"/>
              </a:defRPr>
            </a:lvl2pPr>
            <a:lvl3pPr marL="540000" indent="-270000" defTabSz="270000">
              <a:spcAft>
                <a:spcPts val="900"/>
              </a:spcAft>
              <a:buFont typeface="Courier New" panose="02070309020205020404" pitchFamily="49" charset="0"/>
              <a:buChar char="o"/>
              <a:defRPr sz="1600" baseline="0">
                <a:latin typeface="Arial"/>
                <a:cs typeface="Arial"/>
              </a:defRPr>
            </a:lvl3pPr>
            <a:lvl4pPr marL="810000" indent="-270000" defTabSz="270000">
              <a:spcAft>
                <a:spcPts val="900"/>
              </a:spcAft>
              <a:buClr>
                <a:srgbClr val="FFCC00"/>
              </a:buClr>
              <a:buFont typeface="Arial"/>
              <a:buChar char="•"/>
              <a:defRPr sz="1200" baseline="0">
                <a:latin typeface="Arial"/>
                <a:cs typeface="Arial"/>
              </a:defRPr>
            </a:lvl4pPr>
            <a:lvl5pPr marL="1080000" indent="-270000" defTabSz="270000">
              <a:spcAft>
                <a:spcPts val="900"/>
              </a:spcAft>
              <a:buFont typeface="Frutiger 45 Light" pitchFamily="34" charset="0"/>
              <a:buChar char="–"/>
              <a:defRPr sz="1800" baseline="0">
                <a:latin typeface="+mn-lt"/>
              </a:defRPr>
            </a:lvl5pPr>
          </a:lstStyle>
          <a:p>
            <a:pPr lvl="0"/>
            <a:r>
              <a:rPr lang="fr-CH" noProof="0" dirty="0" smtClean="0"/>
              <a:t>Deuxième colonne de texte</a:t>
            </a:r>
          </a:p>
          <a:p>
            <a:pPr lvl="1"/>
            <a:r>
              <a:rPr lang="fr-CH" noProof="0" dirty="0" smtClean="0"/>
              <a:t>Deuxième niveau</a:t>
            </a:r>
          </a:p>
          <a:p>
            <a:pPr lvl="2"/>
            <a:r>
              <a:rPr lang="fr-CH" noProof="0" dirty="0" smtClean="0"/>
              <a:t>Troisième niveau</a:t>
            </a:r>
          </a:p>
          <a:p>
            <a:pPr lvl="3"/>
            <a:r>
              <a:rPr lang="fr-CH" noProof="0" dirty="0" smtClean="0"/>
              <a:t>Quatrième niveau</a:t>
            </a:r>
            <a:endParaRPr lang="fr-CH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Diapositive de texte, 2 colonnes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CE59F-3E2C-43A1-9A3C-65F063D14E4A}" type="slidenum">
              <a:rPr lang="fr-C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H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exte, 2 col. var.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9"/>
          <p:cNvSpPr>
            <a:spLocks noGrp="1"/>
          </p:cNvSpPr>
          <p:nvPr>
            <p:ph sz="quarter" idx="20" hasCustomPrompt="1"/>
          </p:nvPr>
        </p:nvSpPr>
        <p:spPr bwMode="auto">
          <a:xfrm>
            <a:off x="6192837" y="2564904"/>
            <a:ext cx="2663625" cy="3672408"/>
          </a:xfrm>
          <a:prstGeom prst="rect">
            <a:avLst/>
          </a:prstGeom>
        </p:spPr>
        <p:txBody>
          <a:bodyPr lIns="0" tIns="0" rIns="0" bIns="0"/>
          <a:lstStyle>
            <a:lvl1pPr marL="0" indent="0" defTabSz="270000">
              <a:spcAft>
                <a:spcPts val="800"/>
              </a:spcAft>
              <a:defRPr sz="1600" b="0" baseline="0">
                <a:latin typeface="Arial"/>
                <a:cs typeface="Arial"/>
              </a:defRPr>
            </a:lvl1pPr>
            <a:lvl2pPr marL="270000" indent="-270000" defTabSz="270000">
              <a:spcAft>
                <a:spcPts val="800"/>
              </a:spcAft>
              <a:buClr>
                <a:srgbClr val="3C6380"/>
              </a:buClr>
              <a:buFont typeface="Arial"/>
              <a:buChar char="•"/>
              <a:defRPr sz="1600" baseline="0">
                <a:latin typeface="Arial"/>
                <a:cs typeface="Arial"/>
              </a:defRPr>
            </a:lvl2pPr>
            <a:lvl3pPr marL="540000" indent="-270000" defTabSz="270000">
              <a:spcAft>
                <a:spcPts val="800"/>
              </a:spcAft>
              <a:buFont typeface="Frutiger 45 Light" pitchFamily="34" charset="0"/>
              <a:buChar char="–"/>
              <a:defRPr sz="1600" baseline="0">
                <a:latin typeface="Arial"/>
                <a:cs typeface="Arial"/>
              </a:defRPr>
            </a:lvl3pPr>
            <a:lvl4pPr marL="810000" indent="-270000" defTabSz="270000">
              <a:spcAft>
                <a:spcPts val="800"/>
              </a:spcAft>
              <a:buClr>
                <a:srgbClr val="FFCC00"/>
              </a:buClr>
              <a:buFont typeface="Arial"/>
              <a:buChar char="•"/>
              <a:defRPr sz="1600" baseline="0">
                <a:latin typeface="Arial"/>
                <a:cs typeface="Arial"/>
              </a:defRPr>
            </a:lvl4pPr>
            <a:lvl5pPr marL="1080000" indent="-270000" defTabSz="270000">
              <a:spcAft>
                <a:spcPts val="900"/>
              </a:spcAft>
              <a:buFont typeface="Frutiger 45 Light" pitchFamily="34" charset="0"/>
              <a:buChar char="–"/>
              <a:defRPr sz="1800" baseline="0">
                <a:latin typeface="+mn-lt"/>
              </a:defRPr>
            </a:lvl5pPr>
          </a:lstStyle>
          <a:p>
            <a:pPr lvl="0"/>
            <a:r>
              <a:rPr lang="fr-CH" noProof="0" dirty="0" smtClean="0"/>
              <a:t>Deuxième colonne de texte</a:t>
            </a:r>
          </a:p>
          <a:p>
            <a:pPr lvl="1"/>
            <a:r>
              <a:rPr lang="fr-CH" noProof="0" dirty="0" smtClean="0"/>
              <a:t>Deuxième niveau</a:t>
            </a:r>
          </a:p>
          <a:p>
            <a:pPr lvl="2"/>
            <a:r>
              <a:rPr lang="fr-CH" noProof="0" dirty="0" smtClean="0"/>
              <a:t>Troisième niveau</a:t>
            </a:r>
          </a:p>
          <a:p>
            <a:pPr lvl="3"/>
            <a:r>
              <a:rPr lang="fr-CH" noProof="0" dirty="0" smtClean="0"/>
              <a:t>Quatrième niveau</a:t>
            </a:r>
            <a:endParaRPr lang="fr-CH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noProof="0" dirty="0" smtClean="0"/>
              <a:t>Diapositive de texte, 2 colonnes, variante</a:t>
            </a:r>
            <a:endParaRPr lang="fr-CH" noProof="0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 hasCustomPrompt="1"/>
          </p:nvPr>
        </p:nvSpPr>
        <p:spPr>
          <a:xfrm>
            <a:off x="287338" y="2564904"/>
            <a:ext cx="5616000" cy="3672408"/>
          </a:xfrm>
          <a:prstGeom prst="rect">
            <a:avLst/>
          </a:prstGeom>
        </p:spPr>
        <p:txBody>
          <a:bodyPr lIns="0" tIns="0" rIns="0" bIns="0"/>
          <a:lstStyle>
            <a:lvl1pPr marL="396000" indent="-396000" defTabSz="270000">
              <a:spcAft>
                <a:spcPts val="1000"/>
              </a:spcAft>
              <a:buFont typeface="+mj-lt"/>
              <a:buAutoNum type="arabicPeriod"/>
              <a:defRPr sz="2000" b="1">
                <a:latin typeface="Arial"/>
                <a:cs typeface="Arial"/>
              </a:defRPr>
            </a:lvl1pPr>
            <a:lvl2pPr marL="666000" indent="-270000" defTabSz="270000">
              <a:spcAft>
                <a:spcPts val="1000"/>
              </a:spcAft>
              <a:buClr>
                <a:srgbClr val="3C6380"/>
              </a:buClr>
              <a:buFont typeface="Arial"/>
              <a:buChar char="•"/>
              <a:defRPr sz="2000">
                <a:latin typeface="Arial"/>
                <a:cs typeface="Arial"/>
              </a:defRPr>
            </a:lvl2pPr>
            <a:lvl3pPr marL="936000" indent="-270000" defTabSz="270000">
              <a:spcAft>
                <a:spcPts val="1000"/>
              </a:spcAft>
              <a:buClrTx/>
              <a:buFont typeface="Courier New" panose="02070309020205020404" pitchFamily="49" charset="0"/>
              <a:buChar char="o"/>
              <a:defRPr sz="1600">
                <a:latin typeface="Arial"/>
                <a:cs typeface="Arial"/>
              </a:defRPr>
            </a:lvl3pPr>
            <a:lvl4pPr marL="1206000" indent="-270000" defTabSz="270000">
              <a:spcAft>
                <a:spcPts val="1000"/>
              </a:spcAft>
              <a:buClr>
                <a:srgbClr val="FFCC00"/>
              </a:buClr>
              <a:buFont typeface="Arial"/>
              <a:buChar char="•"/>
              <a:defRPr sz="1200">
                <a:latin typeface="Arial"/>
                <a:cs typeface="Arial"/>
              </a:defRPr>
            </a:lvl4pPr>
            <a:lvl5pPr>
              <a:buFont typeface="Frutiger 45 Light" pitchFamily="34" charset="0"/>
              <a:buChar char="–"/>
              <a:defRPr sz="2000">
                <a:latin typeface="+mn-lt"/>
              </a:defRPr>
            </a:lvl5pPr>
          </a:lstStyle>
          <a:p>
            <a:pPr lvl="0"/>
            <a:r>
              <a:rPr lang="fr-CH" noProof="0" dirty="0" smtClean="0"/>
              <a:t>Numérotation</a:t>
            </a:r>
          </a:p>
          <a:p>
            <a:pPr lvl="1"/>
            <a:r>
              <a:rPr lang="fr-CH" noProof="0" dirty="0" smtClean="0"/>
              <a:t>Deuxième niveau</a:t>
            </a:r>
          </a:p>
          <a:p>
            <a:pPr lvl="2"/>
            <a:r>
              <a:rPr lang="fr-CH" noProof="0" dirty="0" smtClean="0"/>
              <a:t>Troisième niveau</a:t>
            </a:r>
          </a:p>
          <a:p>
            <a:pPr lvl="3"/>
            <a:r>
              <a:rPr lang="fr-CH" noProof="0" dirty="0" smtClean="0"/>
              <a:t>Quatrième niveau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CE59F-3E2C-43A1-9A3C-65F063D14E4A}" type="slidenum">
              <a:rPr lang="fr-C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xmlns="" val="1271476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70527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266700" indent="-265113">
              <a:buFont typeface="Courier New" panose="02070309020205020404" pitchFamily="49" charset="0"/>
              <a:buChar char="o"/>
              <a:defRPr sz="2000"/>
            </a:lvl2pPr>
            <a:lvl3pPr marL="533400" indent="-265113">
              <a:buFont typeface="Courier New" panose="02070309020205020404" pitchFamily="49" charset="0"/>
              <a:buChar char="o"/>
              <a:defRPr sz="1800"/>
            </a:lvl3pPr>
            <a:lvl4pPr marL="815975" indent="-280988">
              <a:buFont typeface="Wingdings" panose="05000000000000000000" pitchFamily="2" charset="2"/>
              <a:buChar char="§"/>
              <a:defRPr sz="1600"/>
            </a:lvl4pPr>
            <a:lvl5pPr marL="1074738" indent="-257175">
              <a:buFont typeface="Wingdings" panose="05000000000000000000" pitchFamily="2" charset="2"/>
              <a:buChar char="Ø"/>
              <a:defRPr sz="1600"/>
            </a:lvl5pPr>
            <a:lvl6pPr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  <a:p>
            <a:pPr lvl="5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978A7C-6CC6-4D5E-992F-3E34BC839F5A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51FC-8C3A-4BED-948A-ECD5A62241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44008" y="2420888"/>
            <a:ext cx="4038600" cy="3705275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266700" indent="-265113">
              <a:buFont typeface="Courier New" panose="02070309020205020404" pitchFamily="49" charset="0"/>
              <a:buChar char="o"/>
              <a:defRPr sz="2000"/>
            </a:lvl2pPr>
            <a:lvl3pPr marL="533400" indent="-265113">
              <a:buFont typeface="Courier New" panose="02070309020205020404" pitchFamily="49" charset="0"/>
              <a:buChar char="o"/>
              <a:defRPr sz="1800"/>
            </a:lvl3pPr>
            <a:lvl4pPr marL="815975" indent="-280988">
              <a:buFont typeface="Wingdings" panose="05000000000000000000" pitchFamily="2" charset="2"/>
              <a:buChar char="§"/>
              <a:defRPr sz="1600"/>
            </a:lvl4pPr>
            <a:lvl5pPr marL="1074738" indent="-257175">
              <a:buFont typeface="Wingdings" panose="05000000000000000000" pitchFamily="2" charset="2"/>
              <a:buChar char="Ø"/>
              <a:defRPr sz="1600"/>
            </a:lvl5pPr>
            <a:lvl6pPr>
              <a:defRPr sz="14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  <a:p>
            <a:pPr lvl="5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23212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4978A7C-6CC6-4D5E-992F-3E34BC839F5A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51FC-8C3A-4BED-948A-ECD5A62241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671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wd_top2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59582" cy="1217495"/>
          </a:xfrm>
          <a:prstGeom prst="rect">
            <a:avLst/>
          </a:prstGeom>
        </p:spPr>
      </p:pic>
      <p:sp>
        <p:nvSpPr>
          <p:cNvPr id="1026" name="MasterTitel"/>
          <p:cNvSpPr>
            <a:spLocks noGrp="1"/>
          </p:cNvSpPr>
          <p:nvPr>
            <p:ph type="title"/>
          </p:nvPr>
        </p:nvSpPr>
        <p:spPr bwMode="auto">
          <a:xfrm>
            <a:off x="288000" y="1628800"/>
            <a:ext cx="748800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r-CH" noProof="0" dirty="0" err="1" smtClean="0"/>
              <a:t>Titel</a:t>
            </a:r>
            <a:r>
              <a:rPr lang="fr-CH" noProof="0" dirty="0" smtClean="0"/>
              <a:t> </a:t>
            </a:r>
            <a:r>
              <a:rPr lang="fr-CH" noProof="0" dirty="0" err="1" smtClean="0"/>
              <a:t>durch</a:t>
            </a:r>
            <a:r>
              <a:rPr lang="fr-CH" noProof="0" dirty="0" smtClean="0"/>
              <a:t> </a:t>
            </a:r>
            <a:r>
              <a:rPr lang="fr-CH" noProof="0" dirty="0" err="1" smtClean="0"/>
              <a:t>Klicken</a:t>
            </a:r>
            <a:r>
              <a:rPr lang="fr-CH" noProof="0" dirty="0" smtClean="0"/>
              <a:t> </a:t>
            </a:r>
            <a:r>
              <a:rPr lang="fr-CH" noProof="0" dirty="0" err="1" smtClean="0"/>
              <a:t>hinzufügen</a:t>
            </a:r>
            <a:endParaRPr lang="fr-CH" noProof="0" dirty="0"/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352000" y="6660000"/>
            <a:ext cx="504000" cy="12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kumimoji="0" lang="de-CH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1CE59F-3E2C-43A1-9A3C-65F063D14E4A}" type="slidenum">
              <a:rPr lang="fr-CH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r-CH" dirty="0"/>
          </a:p>
        </p:txBody>
      </p:sp>
      <p:pic>
        <p:nvPicPr>
          <p:cNvPr id="2" name="Image 1" descr="WWD_horiz_neg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65562"/>
            <a:ext cx="2448273" cy="10591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5" r:id="rId2"/>
    <p:sldLayoutId id="2147483686" r:id="rId3"/>
    <p:sldLayoutId id="2147483700" r:id="rId4"/>
    <p:sldLayoutId id="2147483701" r:id="rId5"/>
    <p:sldLayoutId id="2147483702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lang="de-CH" sz="2400" b="1" i="0">
          <a:solidFill>
            <a:srgbClr val="3C6380"/>
          </a:solidFill>
          <a:latin typeface="Arial"/>
          <a:ea typeface="+mj-ea"/>
          <a:cs typeface="Arial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Arial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Frutiger 45 Light" pitchFamily="34" charset="-128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Frutiger 45 Light" pitchFamily="34" charset="-128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Frutiger 45 Light" pitchFamily="34" charset="-128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000000"/>
          </a:solidFill>
          <a:latin typeface="Frutiger 45 Light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ct val="0"/>
        </a:spcBef>
        <a:spcAft>
          <a:spcPct val="40000"/>
        </a:spcAft>
        <a:buFont typeface="Frutiger 45 Light" charset="0"/>
        <a:defRPr sz="2100">
          <a:solidFill>
            <a:srgbClr val="000000"/>
          </a:solidFill>
          <a:latin typeface="Arial" pitchFamily="-123" charset="0"/>
          <a:ea typeface="+mn-ea"/>
          <a:cs typeface="+mn-cs"/>
        </a:defRPr>
      </a:lvl1pPr>
      <a:lvl2pPr marL="266700" indent="-265113" algn="l" rtl="0" eaLnBrk="1" fontAlgn="base" hangingPunct="1">
        <a:lnSpc>
          <a:spcPct val="95000"/>
        </a:lnSpc>
        <a:spcBef>
          <a:spcPct val="0"/>
        </a:spcBef>
        <a:spcAft>
          <a:spcPct val="40000"/>
        </a:spcAft>
        <a:buFont typeface="Frutiger 45 Light" charset="0"/>
        <a:buChar char="–"/>
        <a:defRPr sz="2100">
          <a:solidFill>
            <a:srgbClr val="000000"/>
          </a:solidFill>
          <a:latin typeface="Arial" pitchFamily="-123" charset="0"/>
          <a:ea typeface="+mn-ea"/>
        </a:defRPr>
      </a:lvl2pPr>
      <a:lvl3pPr marL="533400" indent="-265113" algn="l" rtl="0" eaLnBrk="1" fontAlgn="base" hangingPunct="1">
        <a:lnSpc>
          <a:spcPct val="95000"/>
        </a:lnSpc>
        <a:spcBef>
          <a:spcPct val="0"/>
        </a:spcBef>
        <a:spcAft>
          <a:spcPct val="40000"/>
        </a:spcAft>
        <a:buFont typeface="Frutiger 45 Light" charset="0"/>
        <a:buChar char="–"/>
        <a:defRPr sz="2100">
          <a:solidFill>
            <a:srgbClr val="000000"/>
          </a:solidFill>
          <a:latin typeface="Arial" pitchFamily="-123" charset="0"/>
          <a:ea typeface="+mn-ea"/>
        </a:defRPr>
      </a:lvl3pPr>
      <a:lvl4pPr marL="815975" indent="-280988" algn="l" rtl="0" eaLnBrk="1" fontAlgn="base" hangingPunct="1">
        <a:lnSpc>
          <a:spcPct val="95000"/>
        </a:lnSpc>
        <a:spcBef>
          <a:spcPct val="0"/>
        </a:spcBef>
        <a:spcAft>
          <a:spcPct val="40000"/>
        </a:spcAft>
        <a:buFont typeface="Frutiger 45 Light" charset="0"/>
        <a:buChar char="–"/>
        <a:defRPr sz="2100">
          <a:solidFill>
            <a:srgbClr val="000000"/>
          </a:solidFill>
          <a:latin typeface="Arial" pitchFamily="-123" charset="0"/>
          <a:ea typeface="+mn-ea"/>
        </a:defRPr>
      </a:lvl4pPr>
      <a:lvl5pPr marL="1074738" indent="-257175" algn="l" rtl="0" eaLnBrk="1" fontAlgn="base" hangingPunct="1">
        <a:lnSpc>
          <a:spcPct val="95000"/>
        </a:lnSpc>
        <a:spcBef>
          <a:spcPct val="0"/>
        </a:spcBef>
        <a:spcAft>
          <a:spcPct val="40000"/>
        </a:spcAft>
        <a:buFont typeface="Frutiger 45 Light" charset="0"/>
        <a:buChar char="–"/>
        <a:defRPr sz="2100">
          <a:solidFill>
            <a:srgbClr val="000000"/>
          </a:solidFill>
          <a:latin typeface="Arial" pitchFamily="-123" charset="0"/>
          <a:ea typeface="+mn-ea"/>
        </a:defRPr>
      </a:lvl5pPr>
      <a:lvl6pPr marL="1531938" indent="-257175" algn="l" rtl="0" eaLnBrk="1" fontAlgn="base" hangingPunct="1">
        <a:lnSpc>
          <a:spcPct val="95000"/>
        </a:lnSpc>
        <a:spcBef>
          <a:spcPct val="0"/>
        </a:spcBef>
        <a:spcAft>
          <a:spcPct val="40000"/>
        </a:spcAft>
        <a:buFont typeface="Frutiger 45 Light" pitchFamily="34" charset="-128"/>
        <a:buChar char="–"/>
        <a:defRPr sz="2100">
          <a:solidFill>
            <a:srgbClr val="000000"/>
          </a:solidFill>
          <a:latin typeface="+mn-lt"/>
        </a:defRPr>
      </a:lvl6pPr>
      <a:lvl7pPr marL="1989138" indent="-257175" algn="l" rtl="0" eaLnBrk="1" fontAlgn="base" hangingPunct="1">
        <a:lnSpc>
          <a:spcPct val="95000"/>
        </a:lnSpc>
        <a:spcBef>
          <a:spcPct val="0"/>
        </a:spcBef>
        <a:spcAft>
          <a:spcPct val="40000"/>
        </a:spcAft>
        <a:buFont typeface="Frutiger 45 Light" pitchFamily="34" charset="-128"/>
        <a:buChar char="–"/>
        <a:defRPr sz="2100">
          <a:solidFill>
            <a:srgbClr val="000000"/>
          </a:solidFill>
          <a:latin typeface="+mn-lt"/>
        </a:defRPr>
      </a:lvl7pPr>
      <a:lvl8pPr marL="2446338" indent="-257175" algn="l" rtl="0" eaLnBrk="1" fontAlgn="base" hangingPunct="1">
        <a:lnSpc>
          <a:spcPct val="95000"/>
        </a:lnSpc>
        <a:spcBef>
          <a:spcPct val="0"/>
        </a:spcBef>
        <a:spcAft>
          <a:spcPct val="40000"/>
        </a:spcAft>
        <a:buFont typeface="Frutiger 45 Light" pitchFamily="34" charset="-128"/>
        <a:buChar char="–"/>
        <a:defRPr sz="2100">
          <a:solidFill>
            <a:srgbClr val="000000"/>
          </a:solidFill>
          <a:latin typeface="+mn-lt"/>
        </a:defRPr>
      </a:lvl8pPr>
      <a:lvl9pPr marL="2903538" indent="-257175" algn="l" rtl="0" eaLnBrk="1" fontAlgn="base" hangingPunct="1">
        <a:lnSpc>
          <a:spcPct val="95000"/>
        </a:lnSpc>
        <a:spcBef>
          <a:spcPct val="0"/>
        </a:spcBef>
        <a:spcAft>
          <a:spcPct val="40000"/>
        </a:spcAft>
        <a:buFont typeface="Frutiger 45 Light" pitchFamily="34" charset="-128"/>
        <a:buChar char="–"/>
        <a:defRPr sz="21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ramsar@ramsar.org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ucn.org/sites/dev/files/2014-038.pdf" TargetMode="External"/><Relationship Id="rId13" Type="http://schemas.openxmlformats.org/officeDocument/2006/relationships/hyperlink" Target="http://www.peatsociety.org/sites/default/files/files/PeatlandsandClimateChangeBookIPS2008.pdf" TargetMode="External"/><Relationship Id="rId3" Type="http://schemas.openxmlformats.org/officeDocument/2006/relationships/hyperlink" Target="http://www.emdat.be/disaster_trends/index.html" TargetMode="External"/><Relationship Id="rId7" Type="http://schemas.openxmlformats.org/officeDocument/2006/relationships/hyperlink" Target="http://reliefweb.int/sites/reliefweb.int/files/resources/2015-001.pdf" TargetMode="External"/><Relationship Id="rId12" Type="http://schemas.openxmlformats.org/officeDocument/2006/relationships/hyperlink" Target="http://www.ramsar.org/news/okavango-delta-ramsar-site-is-now-1000th-world-heritage-site" TargetMode="External"/><Relationship Id="rId2" Type="http://schemas.openxmlformats.org/officeDocument/2006/relationships/hyperlink" Target="https://www.unisdr.org/we/inform/terminolog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unichre.com/site/touch-naturalhazards/get/documents_E2080665585/mr/assetpool.shared/Documents/5_Touch/_NatCatService/Focus_analyses/1980-2014-Loss-events-worldwide.pdf" TargetMode="External"/><Relationship Id="rId11" Type="http://schemas.openxmlformats.org/officeDocument/2006/relationships/hyperlink" Target="http://www.ramsar.org/sites/default/files/documents/library/teeb_waterwetlands_report_2013.pdf" TargetMode="External"/><Relationship Id="rId5" Type="http://schemas.openxmlformats.org/officeDocument/2006/relationships/hyperlink" Target="http://reliefweb.int/sites/reliefweb.int/files/resources/CRED_Disaster_Mortality.pdf" TargetMode="External"/><Relationship Id="rId10" Type="http://schemas.openxmlformats.org/officeDocument/2006/relationships/hyperlink" Target="http://www.nature.com/ngeo/journal/v4/n5/abs/ngeo1123.html" TargetMode="External"/><Relationship Id="rId4" Type="http://schemas.openxmlformats.org/officeDocument/2006/relationships/hyperlink" Target="http://www.unwater.org/topics/water-related-hazards/en/" TargetMode="External"/><Relationship Id="rId9" Type="http://schemas.openxmlformats.org/officeDocument/2006/relationships/hyperlink" Target="http://www.sciencedirect.com/science/article/pii/S027277141200067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ramsar.org/sites-countries/the-ramsar-sites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H" sz="3600" dirty="0" err="1" smtClean="0"/>
              <a:t>Wetlands</a:t>
            </a:r>
            <a:r>
              <a:rPr lang="fr-CH" sz="3600" dirty="0" smtClean="0"/>
              <a:t>: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Our </a:t>
            </a:r>
            <a:r>
              <a:rPr lang="fr-CH" dirty="0" err="1" smtClean="0"/>
              <a:t>natural</a:t>
            </a:r>
            <a:r>
              <a:rPr lang="fr-CH" dirty="0" smtClean="0"/>
              <a:t> </a:t>
            </a:r>
            <a:r>
              <a:rPr lang="fr-CH" dirty="0" err="1" smtClean="0"/>
              <a:t>safeguard</a:t>
            </a:r>
            <a:r>
              <a:rPr lang="fr-CH" dirty="0" smtClean="0"/>
              <a:t> </a:t>
            </a:r>
            <a:r>
              <a:rPr lang="fr-CH" dirty="0" err="1" smtClean="0"/>
              <a:t>against</a:t>
            </a:r>
            <a:r>
              <a:rPr lang="fr-CH" dirty="0" smtClean="0"/>
              <a:t> </a:t>
            </a:r>
            <a:r>
              <a:rPr lang="fr-CH" dirty="0" err="1" smtClean="0"/>
              <a:t>disasters</a:t>
            </a:r>
            <a:endParaRPr lang="fr-CH" b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  <p:custDataLst>
              <p:tags r:id="rId3"/>
            </p:custDataLst>
          </p:nvPr>
        </p:nvSpPr>
        <p:spPr>
          <a:xfrm>
            <a:off x="323528" y="6093296"/>
            <a:ext cx="3960440" cy="864096"/>
          </a:xfrm>
        </p:spPr>
        <p:txBody>
          <a:bodyPr/>
          <a:lstStyle/>
          <a:p>
            <a:r>
              <a:rPr lang="fr-CH" b="1" dirty="0" err="1" smtClean="0"/>
              <a:t>Ramsar</a:t>
            </a:r>
            <a:r>
              <a:rPr lang="fr-CH" b="1" dirty="0" smtClean="0"/>
              <a:t> Convention on </a:t>
            </a:r>
            <a:r>
              <a:rPr lang="fr-CH" b="1" dirty="0" err="1" smtClean="0"/>
              <a:t>Wetlands</a:t>
            </a:r>
            <a:endParaRPr lang="fr-CH" b="1" dirty="0" smtClean="0"/>
          </a:p>
          <a:p>
            <a:endParaRPr lang="fr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905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212976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Wetlands help before, during and after disasters:</a:t>
            </a:r>
            <a:r>
              <a:rPr lang="en-GB" sz="3100" dirty="0" smtClean="0"/>
              <a:t/>
            </a:r>
            <a:br>
              <a:rPr lang="en-GB" sz="3100" dirty="0" smtClean="0"/>
            </a:br>
            <a:endParaRPr lang="en-US" sz="3600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50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Wetlands help before disasters:</a:t>
            </a: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2700" dirty="0" smtClean="0">
                <a:solidFill>
                  <a:schemeClr val="tx1"/>
                </a:solidFill>
              </a:rPr>
              <a:t>Preparing/preventing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76053"/>
            <a:ext cx="4038600" cy="3705275"/>
          </a:xfrm>
        </p:spPr>
        <p:txBody>
          <a:bodyPr>
            <a:normAutofit fontScale="92500"/>
          </a:bodyPr>
          <a:lstStyle/>
          <a:p>
            <a:r>
              <a:rPr lang="en-GB" sz="2000" dirty="0" smtClean="0"/>
              <a:t>Beforehand, study &amp; understand the risks posed by disasters</a:t>
            </a:r>
          </a:p>
          <a:p>
            <a:r>
              <a:rPr lang="en-GB" sz="2000" dirty="0" smtClean="0"/>
              <a:t>Designate storm- and flood-prone areas as protected wetlands</a:t>
            </a:r>
          </a:p>
          <a:p>
            <a:r>
              <a:rPr lang="en-GB" sz="2000" dirty="0" smtClean="0"/>
              <a:t>Example: Biosphere Reserve of the </a:t>
            </a:r>
            <a:r>
              <a:rPr lang="en-GB" sz="2000" dirty="0" err="1" smtClean="0"/>
              <a:t>Saloum</a:t>
            </a:r>
            <a:r>
              <a:rPr lang="en-GB" sz="2000" dirty="0" smtClean="0"/>
              <a:t> Delta, Senegal</a:t>
            </a:r>
          </a:p>
          <a:p>
            <a:r>
              <a:rPr lang="en-GB" sz="2000" dirty="0" smtClean="0"/>
              <a:t>Benefits</a:t>
            </a:r>
          </a:p>
          <a:p>
            <a:pPr lvl="2"/>
            <a:r>
              <a:rPr lang="en-GB" sz="1400" dirty="0" smtClean="0"/>
              <a:t>Controls flooding</a:t>
            </a:r>
          </a:p>
          <a:p>
            <a:pPr lvl="2"/>
            <a:r>
              <a:rPr lang="en-GB" sz="1400" dirty="0" smtClean="0"/>
              <a:t>Protects against coastal erosion</a:t>
            </a:r>
          </a:p>
          <a:p>
            <a:pPr lvl="2"/>
            <a:r>
              <a:rPr lang="en-GB" sz="1400" dirty="0" smtClean="0"/>
              <a:t>Provides freshwater year round</a:t>
            </a:r>
          </a:p>
          <a:p>
            <a:pPr marL="268287" lvl="2" indent="0">
              <a:buNone/>
            </a:pPr>
            <a:endParaRPr lang="en-GB" sz="1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6584" y="2780928"/>
            <a:ext cx="4717416" cy="3024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427984" y="5872916"/>
            <a:ext cx="2592288" cy="2923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err="1" smtClean="0">
                <a:solidFill>
                  <a:srgbClr val="000000"/>
                </a:solidFill>
              </a:rPr>
              <a:t>Saloum</a:t>
            </a:r>
            <a:r>
              <a:rPr lang="en-GB" sz="1200" kern="0" dirty="0" smtClean="0">
                <a:solidFill>
                  <a:srgbClr val="000000"/>
                </a:solidFill>
              </a:rPr>
              <a:t> Delta, Senegal</a:t>
            </a:r>
          </a:p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800" kern="0" dirty="0" smtClean="0">
                <a:solidFill>
                  <a:srgbClr val="000000"/>
                </a:solidFill>
              </a:rPr>
              <a:t>Picture: Wikipedia</a:t>
            </a:r>
            <a:endParaRPr lang="en-US" sz="800" kern="0" dirty="0" smtClean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33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Wetlands during disasters:</a:t>
            </a: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2700" dirty="0" smtClean="0">
                <a:solidFill>
                  <a:schemeClr val="tx1"/>
                </a:solidFill>
              </a:rPr>
              <a:t>Coping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76053"/>
            <a:ext cx="4038600" cy="3705275"/>
          </a:xfrm>
        </p:spPr>
        <p:txBody>
          <a:bodyPr>
            <a:normAutofit/>
          </a:bodyPr>
          <a:lstStyle/>
          <a:p>
            <a:r>
              <a:rPr lang="en-GB" sz="2000" dirty="0"/>
              <a:t>When disaster strikes, wetlands absorb some of the worst </a:t>
            </a:r>
            <a:r>
              <a:rPr lang="en-GB" sz="2000" dirty="0" smtClean="0"/>
              <a:t>shock.</a:t>
            </a:r>
            <a:endParaRPr lang="en-GB" sz="2000" dirty="0"/>
          </a:p>
          <a:p>
            <a:r>
              <a:rPr lang="en-GB" sz="2000" dirty="0" smtClean="0"/>
              <a:t>Example: Coral reefs in Sri Lanka during 2004 tsunami;</a:t>
            </a:r>
          </a:p>
          <a:p>
            <a:pPr lvl="2"/>
            <a:r>
              <a:rPr lang="en-GB" sz="1400" dirty="0"/>
              <a:t>In </a:t>
            </a:r>
            <a:r>
              <a:rPr lang="en-GB" sz="1400" dirty="0" err="1" smtClean="0"/>
              <a:t>Hikkaduwa</a:t>
            </a:r>
            <a:r>
              <a:rPr lang="en-GB" sz="1400" dirty="0"/>
              <a:t>, </a:t>
            </a:r>
            <a:r>
              <a:rPr lang="en-GB" sz="1400" dirty="0" smtClean="0"/>
              <a:t>where coral reefs were protected: damage extended just 50m inland.</a:t>
            </a:r>
          </a:p>
          <a:p>
            <a:pPr lvl="2"/>
            <a:r>
              <a:rPr lang="en-GB" sz="1400" dirty="0" smtClean="0"/>
              <a:t>In nearby </a:t>
            </a:r>
            <a:r>
              <a:rPr lang="en-GB" sz="1400" dirty="0" err="1" smtClean="0"/>
              <a:t>Peraliya</a:t>
            </a:r>
            <a:r>
              <a:rPr lang="en-GB" sz="1400" dirty="0"/>
              <a:t>, where coral mining had degraded reefs, damage extended 1.5 km </a:t>
            </a:r>
            <a:r>
              <a:rPr lang="en-GB" sz="1400" dirty="0" smtClean="0"/>
              <a:t>inland.</a:t>
            </a:r>
            <a:endParaRPr lang="en-GB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7973" y="2708920"/>
            <a:ext cx="4696027" cy="2520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427984" y="5296852"/>
            <a:ext cx="2592288" cy="2923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err="1" smtClean="0">
                <a:solidFill>
                  <a:srgbClr val="000000"/>
                </a:solidFill>
              </a:rPr>
              <a:t>Hikkaduwa</a:t>
            </a:r>
            <a:r>
              <a:rPr lang="en-GB" sz="1200" kern="0" dirty="0" smtClean="0">
                <a:solidFill>
                  <a:srgbClr val="000000"/>
                </a:solidFill>
              </a:rPr>
              <a:t> Beach, Sri Lanka</a:t>
            </a:r>
          </a:p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800" kern="0" dirty="0" smtClean="0">
                <a:solidFill>
                  <a:srgbClr val="000000"/>
                </a:solidFill>
              </a:rPr>
              <a:t>Picture: Wikipedia</a:t>
            </a:r>
            <a:endParaRPr lang="en-US" sz="800" kern="0" dirty="0" smtClean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52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Wetlands after disasters:</a:t>
            </a: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2700" dirty="0" smtClean="0">
                <a:solidFill>
                  <a:schemeClr val="tx1"/>
                </a:solidFill>
              </a:rPr>
              <a:t>Bouncing back (“building back better”)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76053"/>
            <a:ext cx="4038600" cy="3705275"/>
          </a:xfrm>
        </p:spPr>
        <p:txBody>
          <a:bodyPr>
            <a:normAutofit/>
          </a:bodyPr>
          <a:lstStyle/>
          <a:p>
            <a:r>
              <a:rPr lang="en-GB" sz="2000" dirty="0"/>
              <a:t>Enable quicker </a:t>
            </a:r>
            <a:r>
              <a:rPr lang="en-GB" sz="2000" dirty="0" smtClean="0"/>
              <a:t>recovery.</a:t>
            </a:r>
            <a:endParaRPr lang="en-GB" sz="2000" dirty="0"/>
          </a:p>
          <a:p>
            <a:r>
              <a:rPr lang="en-GB" sz="2000" dirty="0"/>
              <a:t>Support </a:t>
            </a:r>
            <a:r>
              <a:rPr lang="en-GB" sz="2000" dirty="0" smtClean="0"/>
              <a:t>biodiversity.</a:t>
            </a:r>
            <a:endParaRPr lang="en-GB" sz="2000" dirty="0"/>
          </a:p>
          <a:p>
            <a:r>
              <a:rPr lang="en-GB" sz="2000" dirty="0"/>
              <a:t>Ideal case: stronger than before </a:t>
            </a:r>
            <a:r>
              <a:rPr lang="en-GB" sz="2000" dirty="0" smtClean="0"/>
              <a:t>disaster.</a:t>
            </a:r>
          </a:p>
          <a:p>
            <a:r>
              <a:rPr lang="en-GB" sz="2000" dirty="0" smtClean="0"/>
              <a:t>Example: </a:t>
            </a:r>
          </a:p>
          <a:p>
            <a:pPr lvl="2"/>
            <a:r>
              <a:rPr lang="en-GB" sz="1400" dirty="0" smtClean="0"/>
              <a:t>1999 </a:t>
            </a:r>
            <a:r>
              <a:rPr lang="en-GB" sz="1400" dirty="0"/>
              <a:t>cyclone that hit Odisha in eastern </a:t>
            </a:r>
            <a:r>
              <a:rPr lang="en-GB" sz="1400" dirty="0" smtClean="0"/>
              <a:t>India.</a:t>
            </a:r>
            <a:endParaRPr lang="en-GB" sz="1400" dirty="0"/>
          </a:p>
          <a:p>
            <a:pPr lvl="2"/>
            <a:r>
              <a:rPr lang="en-GB" sz="1400" dirty="0"/>
              <a:t>Rice paddies </a:t>
            </a:r>
            <a:r>
              <a:rPr lang="en-GB" sz="1400" dirty="0" smtClean="0"/>
              <a:t>protected </a:t>
            </a:r>
            <a:r>
              <a:rPr lang="en-GB" sz="1400" dirty="0"/>
              <a:t>by mangroves recovered </a:t>
            </a:r>
            <a:r>
              <a:rPr lang="en-GB" sz="1400" dirty="0" smtClean="0"/>
              <a:t>food </a:t>
            </a:r>
            <a:r>
              <a:rPr lang="en-GB" sz="1400" dirty="0"/>
              <a:t>production much more quickly than </a:t>
            </a:r>
            <a:r>
              <a:rPr lang="en-GB" sz="1400" dirty="0" smtClean="0"/>
              <a:t>unprotected croplands.</a:t>
            </a:r>
            <a:endParaRPr lang="en-US" sz="1400" dirty="0"/>
          </a:p>
          <a:p>
            <a:endParaRPr lang="en-US" sz="2000" dirty="0"/>
          </a:p>
          <a:p>
            <a:pPr marL="268287" lvl="2" indent="0">
              <a:buNone/>
            </a:pPr>
            <a:endParaRPr lang="en-GB" sz="1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0160" y="2780928"/>
            <a:ext cx="4733838" cy="2664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427984" y="5512876"/>
            <a:ext cx="3024336" cy="2923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err="1" smtClean="0">
                <a:solidFill>
                  <a:srgbClr val="000000"/>
                </a:solidFill>
              </a:rPr>
              <a:t>Bhitarkanika</a:t>
            </a:r>
            <a:r>
              <a:rPr lang="en-GB" sz="1200" kern="0" dirty="0" smtClean="0">
                <a:solidFill>
                  <a:srgbClr val="000000"/>
                </a:solidFill>
              </a:rPr>
              <a:t> Mangroves in Odisha, India</a:t>
            </a:r>
          </a:p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800" kern="0" dirty="0" smtClean="0">
                <a:solidFill>
                  <a:srgbClr val="000000"/>
                </a:solidFill>
              </a:rPr>
              <a:t>Picture: Wikipedia</a:t>
            </a:r>
            <a:endParaRPr lang="en-US" sz="800" kern="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37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36912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Five wetlands that help us cope with extreme events:</a:t>
            </a:r>
            <a:r>
              <a:rPr lang="en-GB" sz="3100" dirty="0" smtClean="0"/>
              <a:t/>
            </a:r>
            <a:br>
              <a:rPr lang="en-GB" sz="3100" dirty="0" smtClean="0"/>
            </a:br>
            <a:endParaRPr lang="en-US" sz="3600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49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Five wetlands that help us cope with extreme events:</a:t>
            </a: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2700" dirty="0" smtClean="0">
                <a:solidFill>
                  <a:schemeClr val="tx1"/>
                </a:solidFill>
              </a:rPr>
              <a:t>1. Mangroves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76053"/>
            <a:ext cx="4474840" cy="3921299"/>
          </a:xfrm>
        </p:spPr>
        <p:txBody>
          <a:bodyPr>
            <a:noAutofit/>
          </a:bodyPr>
          <a:lstStyle/>
          <a:p>
            <a:r>
              <a:rPr lang="en-GB" sz="1800" dirty="0"/>
              <a:t>Salt-water tolerant shrubs and </a:t>
            </a:r>
            <a:r>
              <a:rPr lang="en-GB" sz="1800" dirty="0" smtClean="0"/>
              <a:t>trees </a:t>
            </a:r>
            <a:endParaRPr lang="en-GB" sz="1800" dirty="0"/>
          </a:p>
          <a:p>
            <a:r>
              <a:rPr lang="en-GB" sz="1800" dirty="0"/>
              <a:t>Grow in shallow coastal waters, mostly in </a:t>
            </a:r>
            <a:r>
              <a:rPr lang="en-GB" sz="1800" dirty="0" smtClean="0"/>
              <a:t>tropical, sub-tropical areas</a:t>
            </a:r>
            <a:endParaRPr lang="en-GB" sz="1800" dirty="0"/>
          </a:p>
          <a:p>
            <a:r>
              <a:rPr lang="en-GB" sz="1800" dirty="0"/>
              <a:t>Roots </a:t>
            </a:r>
            <a:r>
              <a:rPr lang="en-GB" sz="1800" dirty="0" smtClean="0"/>
              <a:t>bind shore, prevent erosion</a:t>
            </a:r>
            <a:endParaRPr lang="en-GB" sz="1800" dirty="0"/>
          </a:p>
          <a:p>
            <a:r>
              <a:rPr lang="en-GB" sz="1800" dirty="0"/>
              <a:t>Each additional </a:t>
            </a:r>
            <a:r>
              <a:rPr lang="en-GB" sz="1800" dirty="0" err="1" smtClean="0"/>
              <a:t>kilometer</a:t>
            </a:r>
            <a:r>
              <a:rPr lang="en-GB" sz="1800" dirty="0" smtClean="0"/>
              <a:t> </a:t>
            </a:r>
            <a:r>
              <a:rPr lang="en-GB" sz="1800" dirty="0"/>
              <a:t>of mangrove forest can reduce the height of a storm surge by </a:t>
            </a:r>
            <a:r>
              <a:rPr lang="en-GB" sz="1800" dirty="0" smtClean="0"/>
              <a:t>50cm</a:t>
            </a:r>
            <a:endParaRPr lang="en-GB" sz="1800" dirty="0"/>
          </a:p>
          <a:p>
            <a:r>
              <a:rPr lang="en-GB" sz="1800" dirty="0"/>
              <a:t>Blunt effect of cyclones/hurricanes and </a:t>
            </a:r>
            <a:r>
              <a:rPr lang="en-GB" sz="1800" dirty="0" smtClean="0"/>
              <a:t>tsunamis</a:t>
            </a:r>
            <a:endParaRPr lang="en-GB" sz="1800" dirty="0"/>
          </a:p>
          <a:p>
            <a:r>
              <a:rPr lang="en-GB" sz="1800" dirty="0" smtClean="0"/>
              <a:t>Carbon-rich </a:t>
            </a:r>
            <a:r>
              <a:rPr lang="en-GB" sz="1800" dirty="0"/>
              <a:t>tropical </a:t>
            </a:r>
            <a:r>
              <a:rPr lang="en-GB" sz="1800" dirty="0" smtClean="0"/>
              <a:t>forests</a:t>
            </a:r>
            <a:endParaRPr lang="en-GB" sz="1800" dirty="0"/>
          </a:p>
          <a:p>
            <a:r>
              <a:rPr lang="en-GB" sz="1800" dirty="0" smtClean="0"/>
              <a:t>Each hectare worth up to $US 15,161 a year in disaster protection</a:t>
            </a:r>
          </a:p>
          <a:p>
            <a:pPr marL="268287" lvl="2" indent="0">
              <a:buNone/>
            </a:pPr>
            <a:endParaRPr lang="en-GB" sz="1200" dirty="0" smtClean="0"/>
          </a:p>
        </p:txBody>
      </p:sp>
      <p:pic>
        <p:nvPicPr>
          <p:cNvPr id="5" name="Picture 2" descr="D:\Vince Documents\Ramsar\Photo library\2014-10 Ramsar Photo Library\1_PhotoGallery Website\2011 PhotoGallery\NowakK_Mangroves_in_Uzi_Island_Zanzib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572" y="2996952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5303572" y="5964988"/>
            <a:ext cx="3024336" cy="1754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err="1" smtClean="0">
                <a:solidFill>
                  <a:srgbClr val="000000"/>
                </a:solidFill>
              </a:rPr>
              <a:t>Mangroves,Uzi</a:t>
            </a:r>
            <a:r>
              <a:rPr lang="en-GB" sz="1200" kern="0" dirty="0" smtClean="0">
                <a:solidFill>
                  <a:srgbClr val="000000"/>
                </a:solidFill>
              </a:rPr>
              <a:t> Island, Zanzibar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439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Five wetlands that help us cope with extreme events:</a:t>
            </a: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2700" dirty="0" smtClean="0">
                <a:solidFill>
                  <a:schemeClr val="tx1"/>
                </a:solidFill>
              </a:rPr>
              <a:t>2. Coral reefs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76053"/>
            <a:ext cx="4546848" cy="3849291"/>
          </a:xfrm>
        </p:spPr>
        <p:txBody>
          <a:bodyPr>
            <a:noAutofit/>
          </a:bodyPr>
          <a:lstStyle/>
          <a:p>
            <a:r>
              <a:rPr lang="en-US" sz="1800" dirty="0"/>
              <a:t>Solid structures found in </a:t>
            </a:r>
            <a:r>
              <a:rPr lang="en-US" sz="1800" dirty="0" smtClean="0"/>
              <a:t>shallow tropical waters</a:t>
            </a:r>
            <a:endParaRPr lang="en-US" sz="1800" dirty="0"/>
          </a:p>
          <a:p>
            <a:pPr lvl="2"/>
            <a:r>
              <a:rPr lang="en-US" sz="1400" dirty="0"/>
              <a:t>Formed by living colonies of tiny coral polyps, building  on exoskeletons of previous </a:t>
            </a:r>
            <a:r>
              <a:rPr lang="en-US" sz="1400" dirty="0" smtClean="0"/>
              <a:t>generations</a:t>
            </a:r>
            <a:endParaRPr lang="en-US" sz="1400" dirty="0"/>
          </a:p>
          <a:p>
            <a:r>
              <a:rPr lang="en-US" sz="1800" dirty="0"/>
              <a:t>Home to </a:t>
            </a:r>
            <a:r>
              <a:rPr lang="en-US" sz="1800" dirty="0" smtClean="0"/>
              <a:t>25% of </a:t>
            </a:r>
            <a:r>
              <a:rPr lang="en-US" sz="1800" dirty="0"/>
              <a:t>all marine </a:t>
            </a:r>
            <a:r>
              <a:rPr lang="en-US" sz="1800" dirty="0" smtClean="0"/>
              <a:t>species</a:t>
            </a:r>
          </a:p>
          <a:p>
            <a:r>
              <a:rPr lang="en-US" sz="1800" dirty="0" smtClean="0"/>
              <a:t>Act </a:t>
            </a:r>
            <a:r>
              <a:rPr lang="en-US" sz="1800" dirty="0"/>
              <a:t>as </a:t>
            </a:r>
            <a:r>
              <a:rPr lang="en-US" sz="1800" dirty="0" smtClean="0"/>
              <a:t>important offshore </a:t>
            </a:r>
            <a:r>
              <a:rPr lang="en-US" sz="1800" dirty="0"/>
              <a:t>wave and surge </a:t>
            </a:r>
            <a:r>
              <a:rPr lang="en-US" sz="1800" dirty="0" smtClean="0"/>
              <a:t>barriers</a:t>
            </a:r>
          </a:p>
          <a:p>
            <a:pPr lvl="2"/>
            <a:r>
              <a:rPr lang="en-GB" sz="1200" dirty="0" smtClean="0"/>
              <a:t>Protection worth up to $US 33,556 per hectare/year </a:t>
            </a:r>
            <a:endParaRPr lang="en-US" sz="1200" dirty="0"/>
          </a:p>
          <a:p>
            <a:r>
              <a:rPr lang="en-US" sz="1800" dirty="0" smtClean="0"/>
              <a:t>Small investment / huge </a:t>
            </a:r>
            <a:r>
              <a:rPr lang="en-US" sz="1800" dirty="0"/>
              <a:t>effect:  </a:t>
            </a:r>
            <a:endParaRPr lang="en-US" sz="1800" dirty="0" smtClean="0"/>
          </a:p>
          <a:p>
            <a:pPr lvl="2"/>
            <a:r>
              <a:rPr lang="en-US" sz="1400" dirty="0" smtClean="0"/>
              <a:t>US$1 </a:t>
            </a:r>
            <a:r>
              <a:rPr lang="en-US" sz="1400" dirty="0"/>
              <a:t>million a year on restoring reefs at the </a:t>
            </a:r>
            <a:r>
              <a:rPr lang="en-US" sz="1400" dirty="0" err="1"/>
              <a:t>Folkestone</a:t>
            </a:r>
            <a:r>
              <a:rPr lang="en-US" sz="1400" dirty="0"/>
              <a:t> Marine Park on the west coast of Barbados could lower annual storm losses by US$20 </a:t>
            </a:r>
            <a:r>
              <a:rPr lang="en-US" sz="1400" dirty="0" smtClean="0"/>
              <a:t>million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5220072" y="6552405"/>
            <a:ext cx="3024336" cy="11695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800" kern="0" dirty="0" smtClean="0">
                <a:solidFill>
                  <a:srgbClr val="000000"/>
                </a:solidFill>
              </a:rPr>
              <a:t>Pictures: Wikipedia</a:t>
            </a:r>
            <a:endParaRPr lang="en-US" sz="800" kern="0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4227549"/>
            <a:ext cx="3923928" cy="2297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2693041"/>
            <a:ext cx="3923928" cy="2104111"/>
          </a:xfrm>
          <a:prstGeom prst="rect">
            <a:avLst/>
          </a:prstGeom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59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Five wetlands that help us cope with extreme events:</a:t>
            </a: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2700" dirty="0" smtClean="0">
                <a:solidFill>
                  <a:schemeClr val="tx1"/>
                </a:solidFill>
              </a:rPr>
              <a:t>3. Rivers &amp; flood plains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76053"/>
            <a:ext cx="4114800" cy="3993307"/>
          </a:xfrm>
        </p:spPr>
        <p:txBody>
          <a:bodyPr>
            <a:noAutofit/>
          </a:bodyPr>
          <a:lstStyle/>
          <a:p>
            <a:r>
              <a:rPr lang="en-GB" sz="1800" dirty="0"/>
              <a:t>Rivers and streams meander to create fertile, </a:t>
            </a:r>
            <a:r>
              <a:rPr lang="en-GB" sz="1800" dirty="0" smtClean="0"/>
              <a:t>silted floodplains</a:t>
            </a:r>
            <a:endParaRPr lang="en-GB" sz="1800" dirty="0"/>
          </a:p>
          <a:p>
            <a:r>
              <a:rPr lang="en-GB" sz="1800" dirty="0"/>
              <a:t>Left intact, along with their network of inland lakes and swamps, they can act as a giant </a:t>
            </a:r>
            <a:r>
              <a:rPr lang="en-GB" sz="1800" dirty="0" smtClean="0"/>
              <a:t>reservoir</a:t>
            </a:r>
            <a:endParaRPr lang="en-GB" sz="1800" dirty="0"/>
          </a:p>
          <a:p>
            <a:r>
              <a:rPr lang="en-GB" sz="1800" dirty="0"/>
              <a:t>During intense rainfall or sudden floods, they can spread and store water over a wide </a:t>
            </a:r>
            <a:r>
              <a:rPr lang="en-GB" sz="1800" dirty="0" smtClean="0"/>
              <a:t>area</a:t>
            </a:r>
            <a:endParaRPr lang="en-GB" sz="1800" dirty="0"/>
          </a:p>
          <a:p>
            <a:pPr lvl="2"/>
            <a:r>
              <a:rPr lang="en-GB" sz="1400" dirty="0" smtClean="0"/>
              <a:t>Reduce </a:t>
            </a:r>
            <a:r>
              <a:rPr lang="en-GB" sz="1400" dirty="0"/>
              <a:t>damage downstream</a:t>
            </a:r>
          </a:p>
          <a:p>
            <a:r>
              <a:rPr lang="en-GB" sz="1800" dirty="0"/>
              <a:t>Many rivers are canalized, especially near cities, eliminating this natural flood </a:t>
            </a:r>
            <a:r>
              <a:rPr lang="en-GB" sz="1800" dirty="0" smtClean="0"/>
              <a:t>control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4572000" y="5845855"/>
            <a:ext cx="3024336" cy="1754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err="1" smtClean="0">
                <a:solidFill>
                  <a:srgbClr val="000000"/>
                </a:solidFill>
              </a:rPr>
              <a:t>Casamance</a:t>
            </a:r>
            <a:r>
              <a:rPr lang="en-GB" sz="1200" kern="0" dirty="0" smtClean="0">
                <a:solidFill>
                  <a:srgbClr val="000000"/>
                </a:solidFill>
              </a:rPr>
              <a:t>, Senegal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0598" y="2780928"/>
            <a:ext cx="4553402" cy="30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300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Five wetlands that help us cope with extreme events:</a:t>
            </a: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2700" dirty="0" smtClean="0">
                <a:solidFill>
                  <a:schemeClr val="tx1"/>
                </a:solidFill>
              </a:rPr>
              <a:t>4. Inland deltas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76053"/>
            <a:ext cx="4906888" cy="3705275"/>
          </a:xfrm>
        </p:spPr>
        <p:txBody>
          <a:bodyPr>
            <a:noAutofit/>
          </a:bodyPr>
          <a:lstStyle/>
          <a:p>
            <a:r>
              <a:rPr lang="en-US" sz="1800" dirty="0" smtClean="0"/>
              <a:t>When water </a:t>
            </a:r>
            <a:r>
              <a:rPr lang="en-US" sz="1800" dirty="0"/>
              <a:t>flows into a wide, flat </a:t>
            </a:r>
            <a:r>
              <a:rPr lang="en-US" sz="1800" dirty="0" smtClean="0"/>
              <a:t>inland lake without </a:t>
            </a:r>
            <a:r>
              <a:rPr lang="en-US" sz="1800" dirty="0"/>
              <a:t>draining into the ocean, an inland delta is </a:t>
            </a:r>
            <a:r>
              <a:rPr lang="en-US" sz="1800" dirty="0" smtClean="0"/>
              <a:t>formed</a:t>
            </a:r>
            <a:endParaRPr lang="en-US" sz="1800" dirty="0"/>
          </a:p>
          <a:p>
            <a:r>
              <a:rPr lang="en-US" sz="1800" dirty="0"/>
              <a:t>In extremely arid areas, these seasonal flows are a strong natural safeguard against </a:t>
            </a:r>
            <a:r>
              <a:rPr lang="en-US" sz="1800" dirty="0" smtClean="0"/>
              <a:t>drought </a:t>
            </a:r>
            <a:endParaRPr lang="en-US" sz="1800" dirty="0"/>
          </a:p>
          <a:p>
            <a:r>
              <a:rPr lang="en-US" sz="1800" dirty="0"/>
              <a:t>Okavango Delta in Botswana: annual flooding of an area the size of </a:t>
            </a:r>
            <a:r>
              <a:rPr lang="en-US" sz="1800" dirty="0" smtClean="0"/>
              <a:t>Belgium</a:t>
            </a:r>
            <a:endParaRPr lang="en-US" sz="1800" dirty="0"/>
          </a:p>
          <a:p>
            <a:pPr lvl="2"/>
            <a:r>
              <a:rPr lang="en-US" sz="1400" dirty="0"/>
              <a:t>home to 200,000 large </a:t>
            </a:r>
            <a:r>
              <a:rPr lang="en-US" sz="1400" dirty="0" smtClean="0"/>
              <a:t>mammals</a:t>
            </a:r>
            <a:endParaRPr lang="en-US" sz="1400" dirty="0"/>
          </a:p>
          <a:p>
            <a:pPr lvl="2"/>
            <a:r>
              <a:rPr lang="en-US" sz="1400" dirty="0"/>
              <a:t>400 bird </a:t>
            </a:r>
            <a:r>
              <a:rPr lang="en-US" sz="1400" dirty="0" smtClean="0"/>
              <a:t>species</a:t>
            </a:r>
            <a:endParaRPr lang="en-US" sz="1400" dirty="0"/>
          </a:p>
          <a:p>
            <a:pPr lvl="2"/>
            <a:r>
              <a:rPr lang="en-GB" sz="1400" dirty="0" smtClean="0"/>
              <a:t>safeguards </a:t>
            </a:r>
            <a:r>
              <a:rPr lang="en-GB" sz="1400" dirty="0"/>
              <a:t>against drought in dry </a:t>
            </a:r>
            <a:r>
              <a:rPr lang="en-GB" sz="1400" dirty="0" smtClean="0"/>
              <a:t>winter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5076056" y="5800908"/>
            <a:ext cx="3024336" cy="2923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smtClean="0">
                <a:solidFill>
                  <a:srgbClr val="000000"/>
                </a:solidFill>
              </a:rPr>
              <a:t>Okavango Delta, Botswana</a:t>
            </a:r>
          </a:p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800" kern="0" dirty="0" smtClean="0">
                <a:solidFill>
                  <a:srgbClr val="000000"/>
                </a:solidFill>
              </a:rPr>
              <a:t>Picture: Global Wetlands Africa</a:t>
            </a:r>
            <a:endParaRPr lang="en-US" sz="800" kern="0" dirty="0" smtClean="0">
              <a:solidFill>
                <a:srgbClr val="000000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8566" y="2708920"/>
            <a:ext cx="4055434" cy="30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1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748496" cy="701731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Five wetlands that help us cope with extreme events:</a:t>
            </a:r>
            <a:r>
              <a:rPr lang="en-GB" sz="3100" dirty="0" smtClean="0"/>
              <a:t/>
            </a:r>
            <a:br>
              <a:rPr lang="en-GB" sz="3100" dirty="0" smtClean="0"/>
            </a:br>
            <a:r>
              <a:rPr lang="en-GB" sz="2700" dirty="0" smtClean="0">
                <a:solidFill>
                  <a:schemeClr val="tx1"/>
                </a:solidFill>
              </a:rPr>
              <a:t>5. Peatlands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676053"/>
            <a:ext cx="3754760" cy="3705275"/>
          </a:xfrm>
        </p:spPr>
        <p:txBody>
          <a:bodyPr>
            <a:noAutofit/>
          </a:bodyPr>
          <a:lstStyle/>
          <a:p>
            <a:r>
              <a:rPr lang="en-US" sz="1800" dirty="0"/>
              <a:t>Water-saturated lands </a:t>
            </a:r>
            <a:r>
              <a:rPr lang="en-US" sz="1800" dirty="0" smtClean="0"/>
              <a:t>made of </a:t>
            </a:r>
            <a:r>
              <a:rPr lang="en-US" sz="1800" dirty="0"/>
              <a:t>decomposed plant </a:t>
            </a:r>
            <a:r>
              <a:rPr lang="en-US" sz="1800" dirty="0" smtClean="0"/>
              <a:t>material, built up over time</a:t>
            </a:r>
          </a:p>
          <a:p>
            <a:pPr lvl="2"/>
            <a:r>
              <a:rPr lang="en-US" sz="1400" dirty="0"/>
              <a:t>up to 30 </a:t>
            </a:r>
            <a:r>
              <a:rPr lang="en-US" sz="1400" dirty="0" err="1"/>
              <a:t>metres</a:t>
            </a:r>
            <a:r>
              <a:rPr lang="en-US" sz="1400" dirty="0"/>
              <a:t> </a:t>
            </a:r>
            <a:r>
              <a:rPr lang="en-US" sz="1400" dirty="0" smtClean="0"/>
              <a:t>deep</a:t>
            </a:r>
            <a:endParaRPr lang="en-US" sz="1400" dirty="0"/>
          </a:p>
          <a:p>
            <a:pPr lvl="2"/>
            <a:r>
              <a:rPr lang="en-US" sz="1400" dirty="0" smtClean="0"/>
              <a:t>also known </a:t>
            </a:r>
            <a:r>
              <a:rPr lang="en-US" sz="1400" dirty="0"/>
              <a:t>as mires, bogs or </a:t>
            </a:r>
            <a:r>
              <a:rPr lang="en-US" sz="1400" dirty="0" smtClean="0"/>
              <a:t>moors</a:t>
            </a:r>
            <a:endParaRPr lang="en-US" sz="1400" dirty="0"/>
          </a:p>
          <a:p>
            <a:pPr lvl="2"/>
            <a:r>
              <a:rPr lang="en-US" sz="1400" dirty="0"/>
              <a:t>cover 3% of the earth’s land </a:t>
            </a:r>
            <a:r>
              <a:rPr lang="en-US" sz="1400" dirty="0" smtClean="0"/>
              <a:t>surface</a:t>
            </a:r>
            <a:endParaRPr lang="en-US" sz="1400" dirty="0"/>
          </a:p>
          <a:p>
            <a:r>
              <a:rPr lang="en-US" sz="1800" dirty="0"/>
              <a:t>Key fact: peatlands store more than </a:t>
            </a:r>
            <a:r>
              <a:rPr lang="en-US" sz="1800" i="1" dirty="0"/>
              <a:t>twice</a:t>
            </a:r>
            <a:r>
              <a:rPr lang="en-US" sz="1800" dirty="0"/>
              <a:t> as much carbon </a:t>
            </a:r>
            <a:r>
              <a:rPr lang="en-US" sz="1800" dirty="0" smtClean="0"/>
              <a:t>as </a:t>
            </a:r>
            <a:r>
              <a:rPr lang="en-US" sz="1800" dirty="0"/>
              <a:t>all of the world’s forests </a:t>
            </a:r>
            <a:r>
              <a:rPr lang="en-US" sz="1800" dirty="0" smtClean="0"/>
              <a:t>combined:</a:t>
            </a:r>
          </a:p>
          <a:p>
            <a:pPr lvl="2"/>
            <a:r>
              <a:rPr lang="en-US" sz="1400" dirty="0" smtClean="0"/>
              <a:t>vital way to mitigate some effects of climate change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4427984" y="6349911"/>
            <a:ext cx="3024336" cy="1754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smtClean="0">
                <a:solidFill>
                  <a:srgbClr val="000000"/>
                </a:solidFill>
              </a:rPr>
              <a:t>Peatland in Estonia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1757" y="2742754"/>
            <a:ext cx="4788023" cy="35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994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World Wetlands Day 2017 – get involved!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7859216" cy="37052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Celebrated every 2 February to mark the adoption of the Ramsar </a:t>
            </a:r>
            <a:r>
              <a:rPr lang="en-US" sz="2000" dirty="0" smtClean="0"/>
              <a:t>Convention in Iran in 1971</a:t>
            </a:r>
          </a:p>
          <a:p>
            <a:pPr marL="0" indent="0">
              <a:buNone/>
            </a:pPr>
            <a:r>
              <a:rPr lang="en-US" sz="2000" b="1" dirty="0" smtClean="0"/>
              <a:t>Ways you can participate:</a:t>
            </a:r>
          </a:p>
          <a:p>
            <a:r>
              <a:rPr lang="en-US" sz="2000" dirty="0" smtClean="0"/>
              <a:t>Visit </a:t>
            </a:r>
            <a:r>
              <a:rPr lang="en-US" sz="2000" dirty="0"/>
              <a:t>a wetland site near </a:t>
            </a:r>
            <a:r>
              <a:rPr lang="en-US" sz="2000" dirty="0" smtClean="0"/>
              <a:t>you</a:t>
            </a:r>
          </a:p>
          <a:p>
            <a:r>
              <a:rPr lang="en-GB" sz="2000" dirty="0" smtClean="0"/>
              <a:t>Organize a wetland clean-up</a:t>
            </a:r>
            <a:endParaRPr lang="en-US" sz="2000" dirty="0"/>
          </a:p>
          <a:p>
            <a:r>
              <a:rPr lang="en-US" sz="2000" dirty="0"/>
              <a:t>Enter the photo contest (open to contestants aged </a:t>
            </a:r>
            <a:r>
              <a:rPr lang="en-US" sz="2000" dirty="0" smtClean="0"/>
              <a:t>18-25)</a:t>
            </a:r>
            <a:endParaRPr lang="en-US" sz="2000" dirty="0"/>
          </a:p>
          <a:p>
            <a:pPr lvl="2"/>
            <a:r>
              <a:rPr lang="en-US" sz="1400" dirty="0" smtClean="0"/>
              <a:t>Take </a:t>
            </a:r>
            <a:r>
              <a:rPr lang="en-US" sz="1400" dirty="0"/>
              <a:t>a photo in a wetland location between 2 February and 2 March </a:t>
            </a:r>
            <a:r>
              <a:rPr lang="en-US" sz="1400" dirty="0" smtClean="0"/>
              <a:t>2017 </a:t>
            </a:r>
            <a:r>
              <a:rPr lang="en-US" sz="1400" dirty="0"/>
              <a:t>and upload it to www.worldwetlandsday.org</a:t>
            </a:r>
          </a:p>
          <a:p>
            <a:r>
              <a:rPr lang="en-US" sz="2000" dirty="0" smtClean="0"/>
              <a:t>Educate </a:t>
            </a:r>
            <a:r>
              <a:rPr lang="en-US" sz="2000" dirty="0"/>
              <a:t>others about the importance of </a:t>
            </a:r>
            <a:r>
              <a:rPr lang="en-US" sz="2000" dirty="0" smtClean="0"/>
              <a:t>wetlands</a:t>
            </a:r>
          </a:p>
          <a:p>
            <a:r>
              <a:rPr lang="en-US" sz="2000" dirty="0"/>
              <a:t>Register and upload your event to www.worldwetlandsday.org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51FC-8C3A-4BED-948A-ECD5A62241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164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Mismanaging wetlands can make the impact from disasters </a:t>
            </a:r>
            <a:r>
              <a:rPr lang="en-GB" sz="2400" u="sng" dirty="0" smtClean="0"/>
              <a:t>worse</a:t>
            </a:r>
            <a:endParaRPr lang="en-US" sz="24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8061"/>
            <a:ext cx="4038600" cy="370527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64% of wetlands have disappeared since 1900</a:t>
            </a:r>
          </a:p>
          <a:p>
            <a:r>
              <a:rPr lang="en-GB" sz="2000" dirty="0" smtClean="0"/>
              <a:t>Canalizing rivers can make floods more powerful</a:t>
            </a:r>
          </a:p>
          <a:p>
            <a:r>
              <a:rPr lang="en-GB" sz="2000" dirty="0" smtClean="0"/>
              <a:t>Clearing mangroves and mining coral reefs can expose coastlines to storms</a:t>
            </a:r>
          </a:p>
          <a:p>
            <a:r>
              <a:rPr lang="en-GB" sz="2000" dirty="0" smtClean="0"/>
              <a:t>Burning or draining peatlands releases large quantities of CO2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708920"/>
            <a:ext cx="4536504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644008" y="6016932"/>
            <a:ext cx="3024336" cy="2923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smtClean="0">
                <a:solidFill>
                  <a:srgbClr val="000000"/>
                </a:solidFill>
              </a:rPr>
              <a:t>Los Angeles River, California, USA</a:t>
            </a:r>
          </a:p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800" kern="0" dirty="0" smtClean="0">
                <a:solidFill>
                  <a:srgbClr val="000000"/>
                </a:solidFill>
              </a:rPr>
              <a:t>Picture: Wikipedia</a:t>
            </a:r>
            <a:endParaRPr lang="en-US" sz="800" kern="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9110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Wetlands: how can we take care of them?</a:t>
            </a:r>
            <a:br>
              <a:rPr lang="en-GB" sz="2400" dirty="0" smtClean="0"/>
            </a:br>
            <a:r>
              <a:rPr lang="en-GB" sz="2400" dirty="0" smtClean="0">
                <a:solidFill>
                  <a:schemeClr val="tx1"/>
                </a:solidFill>
              </a:rPr>
              <a:t>Communities: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Do a wetlands clean-up</a:t>
            </a:r>
          </a:p>
          <a:p>
            <a:r>
              <a:rPr lang="en-GB" sz="2000" dirty="0" err="1" smtClean="0"/>
              <a:t>Analyze</a:t>
            </a:r>
            <a:r>
              <a:rPr lang="en-GB" sz="2000" dirty="0" smtClean="0"/>
              <a:t> how local wetlands are being used</a:t>
            </a:r>
          </a:p>
          <a:p>
            <a:pPr lvl="2"/>
            <a:r>
              <a:rPr lang="en-GB" sz="1600" dirty="0" smtClean="0"/>
              <a:t>Who depends on them?</a:t>
            </a:r>
          </a:p>
          <a:p>
            <a:pPr lvl="2"/>
            <a:r>
              <a:rPr lang="en-GB" sz="1600" dirty="0" smtClean="0"/>
              <a:t>Who uses what and when?</a:t>
            </a:r>
          </a:p>
          <a:p>
            <a:r>
              <a:rPr lang="en-GB" sz="2000" dirty="0" smtClean="0"/>
              <a:t>Adopt local policies to promote long-term sustainability, e.g.:</a:t>
            </a:r>
          </a:p>
          <a:p>
            <a:pPr lvl="2"/>
            <a:r>
              <a:rPr lang="en-GB" sz="1600" dirty="0" smtClean="0"/>
              <a:t>Practice sustainable fishing &amp; agriculture</a:t>
            </a:r>
          </a:p>
          <a:p>
            <a:pPr lvl="2"/>
            <a:r>
              <a:rPr lang="en-GB" sz="1600" dirty="0" smtClean="0"/>
              <a:t>No-take rules; </a:t>
            </a:r>
            <a:r>
              <a:rPr lang="en-GB" sz="1600" dirty="0"/>
              <a:t>c</a:t>
            </a:r>
            <a:r>
              <a:rPr lang="en-GB" sz="1600" dirty="0" smtClean="0"/>
              <a:t>atch limits</a:t>
            </a:r>
          </a:p>
          <a:p>
            <a:pPr lvl="2"/>
            <a:r>
              <a:rPr lang="en-GB" sz="1600" dirty="0" smtClean="0"/>
              <a:t>Restrict construction in wetlands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8586" y="2449240"/>
            <a:ext cx="4675413" cy="2563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4468586" y="5085184"/>
            <a:ext cx="3024336" cy="1754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smtClean="0">
                <a:solidFill>
                  <a:srgbClr val="000000"/>
                </a:solidFill>
              </a:rPr>
              <a:t>Clean-up of a </a:t>
            </a:r>
            <a:r>
              <a:rPr lang="en-GB" sz="1200" kern="0" dirty="0" err="1" smtClean="0">
                <a:solidFill>
                  <a:srgbClr val="000000"/>
                </a:solidFill>
              </a:rPr>
              <a:t>Ramsar</a:t>
            </a:r>
            <a:r>
              <a:rPr lang="en-GB" sz="1200" kern="0" dirty="0" smtClean="0">
                <a:solidFill>
                  <a:srgbClr val="000000"/>
                </a:solidFill>
              </a:rPr>
              <a:t> Site in Ghana, 2015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031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Wetlands: how can we take care of them?</a:t>
            </a:r>
            <a:br>
              <a:rPr lang="en-GB" sz="2400" dirty="0" smtClean="0"/>
            </a:br>
            <a:r>
              <a:rPr lang="en-GB" sz="2400" dirty="0" smtClean="0">
                <a:solidFill>
                  <a:schemeClr val="tx1"/>
                </a:solidFill>
              </a:rPr>
              <a:t>Policy-makers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000" dirty="0" smtClean="0"/>
              <a:t>Include wetlands in disaster planning strategy</a:t>
            </a:r>
          </a:p>
          <a:p>
            <a:r>
              <a:rPr lang="en-GB" sz="2000" dirty="0" smtClean="0"/>
              <a:t>Protect wetlands in flood and storm-prone areas</a:t>
            </a:r>
          </a:p>
          <a:p>
            <a:r>
              <a:rPr lang="en-GB" sz="2000" dirty="0" smtClean="0"/>
              <a:t>Restore degraded wetlands</a:t>
            </a:r>
            <a:endParaRPr lang="en-US" sz="2000" dirty="0" smtClean="0"/>
          </a:p>
          <a:p>
            <a:r>
              <a:rPr lang="en-GB" sz="2000" dirty="0" smtClean="0"/>
              <a:t>Work with local actors to promote sustainable fishing, agriculture and tourism</a:t>
            </a:r>
          </a:p>
          <a:p>
            <a:r>
              <a:rPr lang="en-GB" sz="2000" dirty="0" smtClean="0"/>
              <a:t>Adopt cross sectoral policies especially in agriculture and water to help protect wetlands</a:t>
            </a:r>
          </a:p>
          <a:p>
            <a:endParaRPr lang="en-GB" sz="2000" dirty="0" smtClean="0"/>
          </a:p>
          <a:p>
            <a:endParaRPr lang="en-GB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2510953"/>
            <a:ext cx="4644008" cy="3102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499992" y="5656892"/>
            <a:ext cx="3024336" cy="1754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smtClean="0">
                <a:solidFill>
                  <a:srgbClr val="000000"/>
                </a:solidFill>
              </a:rPr>
              <a:t>Restored wetlands, Hastings, New Zealand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562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Wetlands: how can we take care of them?</a:t>
            </a:r>
            <a:br>
              <a:rPr lang="en-GB" sz="2400" dirty="0" smtClean="0"/>
            </a:br>
            <a:r>
              <a:rPr lang="en-GB" sz="2400" dirty="0" smtClean="0">
                <a:solidFill>
                  <a:schemeClr val="tx1"/>
                </a:solidFill>
              </a:rPr>
              <a:t>Individuals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5194920" cy="3705275"/>
          </a:xfrm>
        </p:spPr>
        <p:txBody>
          <a:bodyPr>
            <a:normAutofit/>
          </a:bodyPr>
          <a:lstStyle/>
          <a:p>
            <a:pPr lvl="0"/>
            <a:r>
              <a:rPr lang="en-GB" sz="2000" dirty="0">
                <a:solidFill>
                  <a:schemeClr val="tx1"/>
                </a:solidFill>
              </a:rPr>
              <a:t>Organize or join a wetland clean-up </a:t>
            </a:r>
            <a:r>
              <a:rPr lang="en-GB" sz="2000" dirty="0" smtClean="0">
                <a:solidFill>
                  <a:schemeClr val="tx1"/>
                </a:solidFill>
              </a:rPr>
              <a:t>exercise</a:t>
            </a:r>
            <a:endParaRPr lang="en-GB" sz="2000" dirty="0">
              <a:solidFill>
                <a:schemeClr val="tx1"/>
              </a:solidFill>
            </a:endParaRPr>
          </a:p>
          <a:p>
            <a:pPr lvl="0"/>
            <a:r>
              <a:rPr lang="en-GB" sz="2000" dirty="0">
                <a:solidFill>
                  <a:schemeClr val="tx1"/>
                </a:solidFill>
              </a:rPr>
              <a:t>Become a </a:t>
            </a:r>
            <a:r>
              <a:rPr lang="en-GB" sz="2000" b="1" dirty="0">
                <a:solidFill>
                  <a:schemeClr val="tx1"/>
                </a:solidFill>
              </a:rPr>
              <a:t>Wetland Ambassador </a:t>
            </a:r>
            <a:r>
              <a:rPr lang="en-GB" sz="2000" dirty="0">
                <a:solidFill>
                  <a:schemeClr val="tx1"/>
                </a:solidFill>
              </a:rPr>
              <a:t>advocate for </a:t>
            </a:r>
            <a:r>
              <a:rPr lang="en-GB" sz="2000" dirty="0" smtClean="0">
                <a:solidFill>
                  <a:schemeClr val="tx1"/>
                </a:solidFill>
              </a:rPr>
              <a:t>wetlands</a:t>
            </a:r>
            <a:endParaRPr lang="en-GB" sz="2000" dirty="0">
              <a:solidFill>
                <a:schemeClr val="tx1"/>
              </a:solidFill>
            </a:endParaRPr>
          </a:p>
          <a:p>
            <a:pPr lvl="0"/>
            <a:r>
              <a:rPr lang="en-US" sz="2000" dirty="0">
                <a:solidFill>
                  <a:schemeClr val="tx1"/>
                </a:solidFill>
              </a:rPr>
              <a:t>Participate in actions to conserve and restore </a:t>
            </a:r>
            <a:r>
              <a:rPr lang="en-US" sz="2000" dirty="0" smtClean="0">
                <a:solidFill>
                  <a:schemeClr val="tx1"/>
                </a:solidFill>
              </a:rPr>
              <a:t>wetlands</a:t>
            </a:r>
            <a:endParaRPr lang="en-US" sz="2000" dirty="0">
              <a:solidFill>
                <a:schemeClr val="tx1"/>
              </a:solidFill>
            </a:endParaRPr>
          </a:p>
          <a:p>
            <a:pPr lvl="0"/>
            <a:r>
              <a:rPr lang="en-GB" sz="2000" dirty="0">
                <a:solidFill>
                  <a:schemeClr val="tx1"/>
                </a:solidFill>
              </a:rPr>
              <a:t>Use non-toxic </a:t>
            </a:r>
            <a:r>
              <a:rPr lang="en-GB" sz="2000" dirty="0" smtClean="0">
                <a:solidFill>
                  <a:schemeClr val="tx1"/>
                </a:solidFill>
              </a:rPr>
              <a:t>products that don’t pollute wetlands</a:t>
            </a:r>
          </a:p>
          <a:p>
            <a:pPr lvl="0"/>
            <a:r>
              <a:rPr lang="en-GB" sz="2000" dirty="0" smtClean="0">
                <a:solidFill>
                  <a:schemeClr val="tx1"/>
                </a:solidFill>
              </a:rPr>
              <a:t>Use water sparingly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5251" y="2492896"/>
            <a:ext cx="3373934" cy="4090975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92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World Wetlands Day 2017 – get involved!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7859216" cy="37052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Celebrated every 2 February to mark the adoption of the Ramsar </a:t>
            </a:r>
            <a:r>
              <a:rPr lang="en-US" sz="2000" dirty="0" smtClean="0"/>
              <a:t>Convention in Iran in 1971</a:t>
            </a:r>
          </a:p>
          <a:p>
            <a:pPr marL="0" indent="0">
              <a:buNone/>
            </a:pPr>
            <a:r>
              <a:rPr lang="en-US" sz="2000" b="1" dirty="0" smtClean="0"/>
              <a:t>Ways you can participate:</a:t>
            </a:r>
          </a:p>
          <a:p>
            <a:r>
              <a:rPr lang="en-US" sz="2000" dirty="0" smtClean="0"/>
              <a:t>Visit </a:t>
            </a:r>
            <a:r>
              <a:rPr lang="en-US" sz="2000" dirty="0"/>
              <a:t>a wetland site near </a:t>
            </a:r>
            <a:r>
              <a:rPr lang="en-US" sz="2000" dirty="0" smtClean="0"/>
              <a:t>you</a:t>
            </a:r>
          </a:p>
          <a:p>
            <a:r>
              <a:rPr lang="en-GB" sz="2000" dirty="0" smtClean="0"/>
              <a:t>Organize a wetland clean-up</a:t>
            </a:r>
            <a:endParaRPr lang="en-US" sz="2000" dirty="0"/>
          </a:p>
          <a:p>
            <a:r>
              <a:rPr lang="en-US" sz="2000" dirty="0"/>
              <a:t>Enter the photo contest (open to contestants aged </a:t>
            </a:r>
            <a:r>
              <a:rPr lang="en-US" sz="2000" dirty="0" smtClean="0"/>
              <a:t>18-25)</a:t>
            </a:r>
            <a:endParaRPr lang="en-US" sz="2000" dirty="0"/>
          </a:p>
          <a:p>
            <a:pPr lvl="2"/>
            <a:r>
              <a:rPr lang="en-US" sz="1400" dirty="0" smtClean="0"/>
              <a:t>Take </a:t>
            </a:r>
            <a:r>
              <a:rPr lang="en-US" sz="1400" dirty="0"/>
              <a:t>a photo in a wetland location between 2 February and 2 March </a:t>
            </a:r>
            <a:r>
              <a:rPr lang="en-US" sz="1400" dirty="0" smtClean="0"/>
              <a:t>2017 </a:t>
            </a:r>
            <a:r>
              <a:rPr lang="en-US" sz="1400" dirty="0"/>
              <a:t>and upload it to www.worldwetlandsday.org</a:t>
            </a:r>
          </a:p>
          <a:p>
            <a:r>
              <a:rPr lang="en-US" sz="2000" dirty="0" smtClean="0"/>
              <a:t>Educate </a:t>
            </a:r>
            <a:r>
              <a:rPr lang="en-US" sz="2000" dirty="0"/>
              <a:t>others about the importance </a:t>
            </a:r>
            <a:r>
              <a:rPr lang="en-US" sz="2000"/>
              <a:t>of </a:t>
            </a:r>
            <a:r>
              <a:rPr lang="en-US" sz="2000" smtClean="0"/>
              <a:t>wetlands</a:t>
            </a:r>
            <a:endParaRPr lang="en-US" sz="2000" dirty="0" smtClean="0"/>
          </a:p>
          <a:p>
            <a:r>
              <a:rPr lang="en-US" sz="2000" dirty="0"/>
              <a:t>Register and upload your event to www.worldwetlandsday.org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51FC-8C3A-4BED-948A-ECD5A6224112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4866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 smtClean="0"/>
              <a:t>Thank you!</a:t>
            </a:r>
            <a:endParaRPr lang="en-US" sz="4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11560" y="3620616"/>
            <a:ext cx="7704856" cy="175260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err="1" smtClean="0">
                <a:solidFill>
                  <a:schemeClr val="tx1"/>
                </a:solidFill>
              </a:rPr>
              <a:t>Ramsar</a:t>
            </a:r>
            <a:r>
              <a:rPr lang="en-US" sz="2400" b="1" dirty="0" smtClean="0">
                <a:solidFill>
                  <a:schemeClr val="tx1"/>
                </a:solidFill>
              </a:rPr>
              <a:t> Convention on Wetlands </a:t>
            </a:r>
          </a:p>
          <a:p>
            <a:pPr algn="l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Rue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Mauverney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28 | CH-1196 Gland | Switzerland  </a:t>
            </a:r>
          </a:p>
          <a:p>
            <a:pPr algn="l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+41 22 999 01 70 |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ramsar@ramsar.org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2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23528" y="2204864"/>
            <a:ext cx="3996630" cy="439248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official definition of disasters and hazards: </a:t>
            </a:r>
            <a:r>
              <a:rPr lang="en-GB" sz="800" dirty="0" smtClean="0"/>
              <a:t>United </a:t>
            </a:r>
            <a:r>
              <a:rPr lang="en-GB" sz="800" dirty="0"/>
              <a:t>Nations Office for Disaster Risk Reduction </a:t>
            </a:r>
            <a:r>
              <a:rPr lang="en-GB" sz="800" dirty="0" smtClean="0"/>
              <a:t>website  </a:t>
            </a:r>
            <a:r>
              <a:rPr lang="en-GB" sz="800" u="sng" dirty="0" smtClean="0">
                <a:hlinkClick r:id="rId2"/>
              </a:rPr>
              <a:t>https</a:t>
            </a:r>
            <a:r>
              <a:rPr lang="en-GB" sz="800" u="sng" dirty="0">
                <a:hlinkClick r:id="rId2"/>
              </a:rPr>
              <a:t>://www.unisdr.org/we/inform/terminology</a:t>
            </a:r>
            <a:r>
              <a:rPr lang="en-GB" sz="800" dirty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 </a:t>
            </a:r>
            <a:endParaRPr lang="en-US" sz="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800" dirty="0"/>
              <a:t>For chart of disaster frequency and type: OFDA/CRED International disaster database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800" dirty="0">
                <a:hlinkClick r:id="rId3"/>
              </a:rPr>
              <a:t>http://www.emdat.be/disaster_trends/index.html</a:t>
            </a:r>
            <a:r>
              <a:rPr lang="en-GB" sz="800" dirty="0"/>
              <a:t> 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800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800" dirty="0"/>
              <a:t>For percentage of water-related natural hazards:</a:t>
            </a:r>
            <a:endParaRPr lang="en-US" sz="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800" dirty="0"/>
              <a:t>UN Water website: </a:t>
            </a:r>
            <a:r>
              <a:rPr lang="en-GB" sz="800" i="1" dirty="0"/>
              <a:t>Water-related hazards</a:t>
            </a:r>
            <a:endParaRPr lang="en-US" sz="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800" u="sng" dirty="0">
                <a:hlinkClick r:id="rId4"/>
              </a:rPr>
              <a:t>http://www.unwater.org/topics/water-related-hazards/en/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GB" sz="800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800" dirty="0"/>
              <a:t>For disaster fatalities by country development status:</a:t>
            </a:r>
            <a:endParaRPr lang="en-US" sz="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800" dirty="0"/>
              <a:t>Centre for Research on the Epidemiology of Disasters (CRED) / United Nations Office for Disaster Risk Reduction (UNISDR): </a:t>
            </a:r>
            <a:r>
              <a:rPr lang="en-GB" sz="800" i="1" dirty="0"/>
              <a:t>Poverty &amp; Death: Disaster Mortality 1996-2015 </a:t>
            </a:r>
            <a:r>
              <a:rPr lang="en-GB" sz="800" dirty="0"/>
              <a:t>(pp. 05 and 12)</a:t>
            </a:r>
            <a:endParaRPr lang="en-US" sz="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800" u="sng" dirty="0">
                <a:hlinkClick r:id="rId5"/>
              </a:rPr>
              <a:t>http://reliefweb.int/sites/reliefweb.int/files/resources/CRED_Disaster_Mortality.pdf</a:t>
            </a:r>
            <a:r>
              <a:rPr lang="en-GB" sz="800" dirty="0"/>
              <a:t> </a:t>
            </a:r>
            <a:endParaRPr lang="en-US" sz="800" dirty="0"/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en-GB" sz="800" dirty="0" smtClean="0"/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800" dirty="0" smtClean="0"/>
              <a:t>For </a:t>
            </a:r>
            <a:r>
              <a:rPr lang="en-GB" sz="800" dirty="0"/>
              <a:t>disaster-related financial losses 1980-2014: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 smtClean="0"/>
              <a:t>Munich RE/</a:t>
            </a:r>
            <a:r>
              <a:rPr lang="en-GB" sz="800" dirty="0" err="1" smtClean="0"/>
              <a:t>NatCat</a:t>
            </a:r>
            <a:r>
              <a:rPr lang="en-GB" sz="800" dirty="0" smtClean="0"/>
              <a:t> </a:t>
            </a:r>
            <a:r>
              <a:rPr lang="en-GB" sz="800" dirty="0" err="1" smtClean="0"/>
              <a:t>SERVICE:</a:t>
            </a:r>
            <a:r>
              <a:rPr lang="en-GB" sz="800" i="1" dirty="0" err="1" smtClean="0"/>
              <a:t>Loss</a:t>
            </a:r>
            <a:r>
              <a:rPr lang="en-GB" sz="800" i="1" dirty="0" smtClean="0"/>
              <a:t> </a:t>
            </a:r>
            <a:r>
              <a:rPr lang="en-GB" sz="800" i="1" dirty="0"/>
              <a:t>events worldwide 1980 – 2014</a:t>
            </a:r>
            <a:r>
              <a:rPr lang="en-GB" sz="800" dirty="0"/>
              <a:t> </a:t>
            </a:r>
            <a:r>
              <a:rPr lang="en-GB" sz="800" dirty="0" smtClean="0"/>
              <a:t>(slide 10)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6"/>
              </a:rPr>
              <a:t>https://www.munichre.com/site/touch-naturalhazards/get/documents_E2080665585/mr/assetpool.shared/Documents/5_Touch/_</a:t>
            </a:r>
            <a:r>
              <a:rPr lang="en-GB" sz="800" u="sng" dirty="0" smtClean="0">
                <a:hlinkClick r:id="rId6"/>
              </a:rPr>
              <a:t>NatCatService/Focus_analyses/1980-2014-Loss-events-worldwide.pdf</a:t>
            </a:r>
            <a:r>
              <a:rPr lang="en-GB" sz="800" u="sng" dirty="0" smtClean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 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</a:t>
            </a:r>
            <a:r>
              <a:rPr lang="en-GB" sz="800" dirty="0" err="1"/>
              <a:t>Saloum</a:t>
            </a:r>
            <a:r>
              <a:rPr lang="en-GB" sz="800" dirty="0"/>
              <a:t> Delta example: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IUCN/ Ministry of Environment (Japan)/ CEM: </a:t>
            </a:r>
            <a:r>
              <a:rPr lang="en-GB" sz="800" i="1" dirty="0"/>
              <a:t>Protected Areas as Tools for Risk Reduction</a:t>
            </a:r>
            <a:r>
              <a:rPr lang="en-GB" sz="800" dirty="0"/>
              <a:t> (p. 23)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7"/>
              </a:rPr>
              <a:t>http://reliefweb.int/sites/reliefweb.int/files/resources/2015-001.pdf</a:t>
            </a:r>
            <a:r>
              <a:rPr lang="en-GB" sz="800" dirty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 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coral reef damage example from Sri Lanka: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IUCN: </a:t>
            </a:r>
            <a:r>
              <a:rPr lang="en-GB" sz="800" i="1" dirty="0"/>
              <a:t>Safe Havens – Protected Areas for Disaster Risk Reduction and Climate Change Adaptation,</a:t>
            </a:r>
            <a:r>
              <a:rPr lang="en-GB" sz="800" dirty="0"/>
              <a:t> (p. ix)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8"/>
              </a:rPr>
              <a:t>https://www.iucn.org/sites/dev/files/2014-038.pdf</a:t>
            </a:r>
            <a:r>
              <a:rPr lang="en-GB" sz="800" dirty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 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post-cyclone recovery of rice production with mangrove protection: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IUCN/ Ministry of Environment (Japan)/ CEM:</a:t>
            </a:r>
            <a:r>
              <a:rPr lang="en-GB" sz="800" i="1" dirty="0"/>
              <a:t> Protected Areas as Tools for Risk Reduction </a:t>
            </a:r>
            <a:r>
              <a:rPr lang="en-GB" sz="800" dirty="0"/>
              <a:t>(p. 16)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7"/>
              </a:rPr>
              <a:t>http://reliefweb.int/sites/reliefweb.int/files/resources/2015-001.pdf</a:t>
            </a:r>
            <a:r>
              <a:rPr lang="en-GB" sz="800" dirty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 </a:t>
            </a:r>
            <a:endParaRPr lang="en-US" sz="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3528" y="1700809"/>
            <a:ext cx="7488000" cy="432048"/>
          </a:xfrm>
        </p:spPr>
        <p:txBody>
          <a:bodyPr/>
          <a:lstStyle/>
          <a:p>
            <a:r>
              <a:rPr lang="en-GB" dirty="0" smtClean="0"/>
              <a:t>Sources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47B51FC-8C3A-4BED-948A-ECD5A622411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4483648" y="2204864"/>
            <a:ext cx="3996630" cy="42484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baseline="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  <a:lvl2pPr marL="266700" marR="0" indent="-265113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21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19050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Frutiger 45 Light" charset="0"/>
              <a:buNone/>
              <a:tabLst/>
              <a:defRPr sz="21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815975" marR="0" indent="-280988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731838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200" baseline="0">
                <a:solidFill>
                  <a:srgbClr val="000000"/>
                </a:solidFill>
                <a:latin typeface="+mn-lt"/>
                <a:ea typeface="+mn-ea"/>
              </a:defRPr>
            </a:lvl5pPr>
            <a:lvl6pPr marL="1531938" indent="-2571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Font typeface="Wingdings" panose="05000000000000000000" pitchFamily="2" charset="2"/>
              <a:buChar char="§"/>
              <a:defRPr sz="2100">
                <a:solidFill>
                  <a:srgbClr val="000000"/>
                </a:solidFill>
                <a:latin typeface="+mn-lt"/>
              </a:defRPr>
            </a:lvl6pPr>
            <a:lvl7pPr marL="270000" indent="-2700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 sz="2100">
                <a:solidFill>
                  <a:srgbClr val="000000"/>
                </a:solidFill>
                <a:latin typeface="+mn-lt"/>
              </a:defRPr>
            </a:lvl7pPr>
            <a:lvl8pPr marL="2446338" indent="-2571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Font typeface="Wingdings" panose="05000000000000000000" pitchFamily="2" charset="2"/>
              <a:buChar char="Ø"/>
              <a:defRPr sz="2000">
                <a:solidFill>
                  <a:srgbClr val="000000"/>
                </a:solidFill>
                <a:latin typeface="+mn-lt"/>
              </a:defRPr>
            </a:lvl8pPr>
            <a:lvl9pPr marL="2903538" indent="-257175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Font typeface="Frutiger 45 Light" pitchFamily="34" charset="-128"/>
              <a:buChar char="–"/>
              <a:defRPr sz="21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mangrove reduction of storm surges: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 err="1"/>
              <a:t>Keqi</a:t>
            </a:r>
            <a:r>
              <a:rPr lang="en-GB" sz="800" dirty="0"/>
              <a:t> Zhang et al., </a:t>
            </a:r>
            <a:r>
              <a:rPr lang="en-GB" sz="800" i="1" dirty="0"/>
              <a:t>The role of mangroves in attenuating storm surges,</a:t>
            </a:r>
            <a:r>
              <a:rPr lang="en-GB" sz="800" dirty="0"/>
              <a:t> (abstract)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9"/>
              </a:rPr>
              <a:t>http://www.sciencedirect.com/science/article/pii/S0272771412000674</a:t>
            </a:r>
            <a:r>
              <a:rPr lang="en-GB" sz="800" dirty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mangrove carbon storage: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Nature Geoscience 4, 293-297, Donato et. al: </a:t>
            </a:r>
            <a:r>
              <a:rPr lang="en-GB" sz="800" i="1" dirty="0"/>
              <a:t>Mangroves among the most carbon-rich forests in the tropics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10"/>
              </a:rPr>
              <a:t>http://www.nature.com/ngeo/journal/v4/n5/abs/ngeo1123.html</a:t>
            </a:r>
            <a:r>
              <a:rPr lang="en-GB" sz="800" dirty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 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hectare per year value of </a:t>
            </a:r>
            <a:r>
              <a:rPr lang="en-GB" sz="800" dirty="0" smtClean="0"/>
              <a:t>disaster-related services </a:t>
            </a:r>
            <a:r>
              <a:rPr lang="en-GB" sz="800" dirty="0"/>
              <a:t>provided by mangroves: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TEEB: </a:t>
            </a:r>
            <a:r>
              <a:rPr lang="en-GB" sz="800" i="1" dirty="0"/>
              <a:t>The Economics of Ecosystems and Biodiversity for Water and Wetlands</a:t>
            </a:r>
            <a:r>
              <a:rPr lang="en-GB" sz="800" dirty="0"/>
              <a:t>  (p. 65)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11"/>
              </a:rPr>
              <a:t>http://www.ramsar.org/sites/default/files/documents/library/teeb_waterwetlands_report_2013.pdf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 smtClean="0"/>
              <a:t>And for  value of extreme events protection offered by coral reefs: (p. 63)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potential effects of reef restoration in Barbados: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IUCN: </a:t>
            </a:r>
            <a:r>
              <a:rPr lang="en-GB" sz="800" i="1" dirty="0"/>
              <a:t>Safe Havens – Protected Areas for Disaster Risk Reduction and Climate Change Adaptation</a:t>
            </a:r>
            <a:r>
              <a:rPr lang="en-GB" sz="800" dirty="0"/>
              <a:t> (p. 19)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8"/>
              </a:rPr>
              <a:t>https://www.iucn.org/sites/dev/files/2014-038.pdf</a:t>
            </a:r>
            <a:r>
              <a:rPr lang="en-GB" sz="800" dirty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 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Okavango Delta information: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 err="1"/>
              <a:t>Ramsar</a:t>
            </a:r>
            <a:r>
              <a:rPr lang="en-GB" sz="800" dirty="0"/>
              <a:t> </a:t>
            </a:r>
            <a:r>
              <a:rPr lang="en-GB" sz="800" dirty="0" smtClean="0"/>
              <a:t>website news: </a:t>
            </a:r>
            <a:r>
              <a:rPr lang="en-GB" sz="800" i="1" dirty="0"/>
              <a:t>Okavango Delta </a:t>
            </a:r>
            <a:r>
              <a:rPr lang="en-GB" sz="800" i="1" dirty="0" err="1"/>
              <a:t>Ramsar</a:t>
            </a:r>
            <a:r>
              <a:rPr lang="en-GB" sz="800" i="1" dirty="0"/>
              <a:t> Site is now 1000th World Heritage Site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12"/>
              </a:rPr>
              <a:t>http://www.ramsar.org/news/okavango-delta-ramsar-site-is-now-1000th-world-heritage-site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 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peatlands as percentage of earth’s land area: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International Peat Society: </a:t>
            </a:r>
            <a:r>
              <a:rPr lang="en-GB" sz="800" i="1" dirty="0"/>
              <a:t>Peatlands and Climate Change</a:t>
            </a:r>
            <a:r>
              <a:rPr lang="en-GB" sz="800" dirty="0"/>
              <a:t>  (p.9)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13"/>
              </a:rPr>
              <a:t>http://www.peatsociety.org/sites/default/files/files/PeatlandsandClimateChangeBookIPS2008.pdf</a:t>
            </a:r>
            <a:r>
              <a:rPr lang="en-GB" sz="800" dirty="0"/>
              <a:t>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 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For peatlands and carbon sequestration in relation to forests: 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dirty="0"/>
              <a:t>TEEB: </a:t>
            </a:r>
            <a:r>
              <a:rPr lang="en-GB" sz="800" i="1" dirty="0"/>
              <a:t>The Economics of Ecosystems and Biodiversity for Water and Wetlands </a:t>
            </a:r>
            <a:r>
              <a:rPr lang="en-GB" sz="800" dirty="0"/>
              <a:t> (p. 11)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800" u="sng" dirty="0">
                <a:hlinkClick r:id="rId11"/>
              </a:rPr>
              <a:t>http://www.ramsar.org/sites/default/files/documents/library/teeb_waterwetlands_report_2013.pdf</a:t>
            </a:r>
            <a:endParaRPr lang="en-US" sz="80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97280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676488" cy="701731"/>
          </a:xfrm>
        </p:spPr>
        <p:txBody>
          <a:bodyPr/>
          <a:lstStyle/>
          <a:p>
            <a:r>
              <a:rPr lang="en-GB" sz="2400" dirty="0" err="1" smtClean="0"/>
              <a:t>Ramsar</a:t>
            </a:r>
            <a:r>
              <a:rPr lang="en-GB" sz="2400" dirty="0" smtClean="0"/>
              <a:t> Convention on Wetlands: </a:t>
            </a:r>
            <a:br>
              <a:rPr lang="en-GB" sz="2400" dirty="0" smtClean="0"/>
            </a:br>
            <a:r>
              <a:rPr lang="en-GB" sz="2400" dirty="0" smtClean="0">
                <a:solidFill>
                  <a:schemeClr val="tx1"/>
                </a:solidFill>
              </a:rPr>
              <a:t>Working to reverse wetland loss and degradation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460029"/>
            <a:ext cx="5122912" cy="3705275"/>
          </a:xfrm>
        </p:spPr>
        <p:txBody>
          <a:bodyPr>
            <a:noAutofit/>
          </a:bodyPr>
          <a:lstStyle/>
          <a:p>
            <a:pPr lvl="0"/>
            <a:r>
              <a:rPr lang="en-US" sz="1800" dirty="0" smtClean="0"/>
              <a:t>Only global treaty to focus on a single ecosystem</a:t>
            </a:r>
          </a:p>
          <a:p>
            <a:pPr lvl="2"/>
            <a:r>
              <a:rPr lang="en-US" sz="1200" dirty="0" smtClean="0"/>
              <a:t>Adopted in </a:t>
            </a:r>
            <a:r>
              <a:rPr lang="en-US" sz="1200" dirty="0" err="1" smtClean="0"/>
              <a:t>Ramsar</a:t>
            </a:r>
            <a:r>
              <a:rPr lang="en-US" sz="1200" dirty="0" smtClean="0"/>
              <a:t>, Iran in 1971</a:t>
            </a:r>
          </a:p>
          <a:p>
            <a:pPr lvl="0"/>
            <a:r>
              <a:rPr lang="en-GB" sz="1800" dirty="0" smtClean="0"/>
              <a:t>Parties commit to designating protected wetland Ramsar Sites, wise use of wetlands and cooperation on transboundary issues</a:t>
            </a:r>
            <a:endParaRPr lang="en-US" sz="1800" dirty="0" smtClean="0"/>
          </a:p>
          <a:p>
            <a:pPr lvl="0"/>
            <a:r>
              <a:rPr lang="en-US" sz="1800" dirty="0" smtClean="0"/>
              <a:t>Number </a:t>
            </a:r>
            <a:r>
              <a:rPr lang="en-US" sz="1800" dirty="0"/>
              <a:t>of </a:t>
            </a:r>
            <a:r>
              <a:rPr lang="en-US" sz="1800" dirty="0" smtClean="0"/>
              <a:t>Member Country           Contracting </a:t>
            </a:r>
            <a:r>
              <a:rPr lang="en-US" sz="1800" dirty="0"/>
              <a:t>Parties: </a:t>
            </a:r>
            <a:r>
              <a:rPr lang="en-US" sz="1800" b="1" dirty="0"/>
              <a:t>169</a:t>
            </a:r>
          </a:p>
          <a:p>
            <a:pPr lvl="0"/>
            <a:r>
              <a:rPr lang="en-US" sz="1800" dirty="0"/>
              <a:t>Number of </a:t>
            </a:r>
            <a:r>
              <a:rPr lang="en-US" sz="1800" dirty="0" err="1"/>
              <a:t>Ramsar</a:t>
            </a:r>
            <a:r>
              <a:rPr lang="en-US" sz="1800" dirty="0"/>
              <a:t> Sites: 2,243</a:t>
            </a:r>
          </a:p>
          <a:p>
            <a:pPr lvl="0"/>
            <a:r>
              <a:rPr lang="en-US" sz="1800" dirty="0"/>
              <a:t>Total surface of designated </a:t>
            </a:r>
            <a:r>
              <a:rPr lang="en-US" sz="1800" dirty="0" smtClean="0"/>
              <a:t>Sites</a:t>
            </a:r>
            <a:r>
              <a:rPr lang="en-US" sz="1800" dirty="0"/>
              <a:t>: 216,338,080 ha (slightly larger than Mexico</a:t>
            </a:r>
            <a:r>
              <a:rPr lang="en-US" sz="1800" dirty="0" smtClean="0"/>
              <a:t>)</a:t>
            </a:r>
          </a:p>
          <a:p>
            <a:pPr lvl="2"/>
            <a:r>
              <a:rPr lang="en-US" sz="1200" dirty="0" smtClean="0">
                <a:hlinkClick r:id="rId2"/>
              </a:rPr>
              <a:t>www.ramsar.org/sites-countries/the-ramsar-sites</a:t>
            </a:r>
            <a:r>
              <a:rPr lang="en-US" sz="1200" dirty="0" smtClean="0"/>
              <a:t> </a:t>
            </a:r>
            <a:endParaRPr lang="en-GB" sz="1200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998" y="2565896"/>
            <a:ext cx="3541514" cy="42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22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676488" cy="701731"/>
          </a:xfrm>
        </p:spPr>
        <p:txBody>
          <a:bodyPr/>
          <a:lstStyle/>
          <a:p>
            <a:r>
              <a:rPr lang="en-GB" sz="2400" dirty="0" err="1" smtClean="0"/>
              <a:t>Ramsar</a:t>
            </a:r>
            <a:r>
              <a:rPr lang="en-GB" sz="2400" dirty="0" smtClean="0"/>
              <a:t> Convention on Wetlands: </a:t>
            </a:r>
            <a:br>
              <a:rPr lang="en-GB" sz="2400" dirty="0" smtClean="0"/>
            </a:br>
            <a:r>
              <a:rPr lang="en-GB" sz="2400" dirty="0" smtClean="0">
                <a:solidFill>
                  <a:schemeClr val="tx1"/>
                </a:solidFill>
              </a:rPr>
              <a:t>Partner for sustainable development &amp; disaster resilience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7" y="2460029"/>
            <a:ext cx="4456104" cy="3937007"/>
          </a:xfrm>
        </p:spPr>
        <p:txBody>
          <a:bodyPr>
            <a:noAutofit/>
          </a:bodyPr>
          <a:lstStyle/>
          <a:p>
            <a:pPr lvl="0"/>
            <a:r>
              <a:rPr lang="en-GB" sz="1800" dirty="0" smtClean="0"/>
              <a:t>Ramsar Convention </a:t>
            </a:r>
            <a:r>
              <a:rPr lang="en-GB" sz="1800" dirty="0"/>
              <a:t>Strategic Plan </a:t>
            </a:r>
            <a:r>
              <a:rPr lang="en-GB" sz="1800" dirty="0" smtClean="0"/>
              <a:t>contributes to 16 different SDGs; many part of managing disaster risk:</a:t>
            </a:r>
          </a:p>
          <a:p>
            <a:pPr lvl="2"/>
            <a:r>
              <a:rPr lang="en-GB" sz="1200" dirty="0" smtClean="0"/>
              <a:t>Goal 9: Build resilient infrastructure</a:t>
            </a:r>
          </a:p>
          <a:p>
            <a:pPr lvl="2"/>
            <a:r>
              <a:rPr lang="en-GB" sz="1200" dirty="0" smtClean="0"/>
              <a:t>Goal 13: Combat climate change</a:t>
            </a:r>
          </a:p>
          <a:p>
            <a:pPr lvl="2"/>
            <a:r>
              <a:rPr lang="en-GB" sz="1200" dirty="0" smtClean="0"/>
              <a:t>Goal 15: Protect, restore and promote sustainable use of terrestrial ecosystems</a:t>
            </a:r>
          </a:p>
          <a:p>
            <a:pPr lvl="0"/>
            <a:r>
              <a:rPr lang="en-GB" sz="1800" dirty="0" smtClean="0"/>
              <a:t>Support the four priorities of Sendai Framework for Disaster Risk Reduction 2015-2030</a:t>
            </a:r>
          </a:p>
          <a:p>
            <a:pPr lvl="2">
              <a:buFont typeface="+mj-lt"/>
              <a:buAutoNum type="arabicPeriod"/>
            </a:pPr>
            <a:r>
              <a:rPr lang="en-US" sz="1100" dirty="0" smtClean="0"/>
              <a:t>Understanding </a:t>
            </a:r>
            <a:r>
              <a:rPr lang="en-US" sz="1100" dirty="0"/>
              <a:t>disaster risk </a:t>
            </a:r>
          </a:p>
          <a:p>
            <a:pPr lvl="2">
              <a:buFont typeface="+mj-lt"/>
              <a:buAutoNum type="arabicPeriod"/>
            </a:pPr>
            <a:r>
              <a:rPr lang="en-US" sz="1100" dirty="0" smtClean="0"/>
              <a:t>Strengthening </a:t>
            </a:r>
            <a:r>
              <a:rPr lang="en-US" sz="1100" dirty="0"/>
              <a:t>disaster risk governance  </a:t>
            </a:r>
          </a:p>
          <a:p>
            <a:pPr lvl="2">
              <a:buFont typeface="+mj-lt"/>
              <a:buAutoNum type="arabicPeriod"/>
            </a:pPr>
            <a:r>
              <a:rPr lang="en-US" sz="1100" dirty="0" smtClean="0"/>
              <a:t>Investing </a:t>
            </a:r>
            <a:r>
              <a:rPr lang="en-US" sz="1100" dirty="0"/>
              <a:t>in disaster risk reduction for resilience  </a:t>
            </a:r>
          </a:p>
          <a:p>
            <a:pPr lvl="2">
              <a:buFont typeface="+mj-lt"/>
              <a:buAutoNum type="arabicPeriod"/>
            </a:pPr>
            <a:r>
              <a:rPr lang="en-US" sz="1100" dirty="0" smtClean="0"/>
              <a:t>Enhancing </a:t>
            </a:r>
            <a:r>
              <a:rPr lang="en-US" sz="1100" dirty="0"/>
              <a:t>disaster preparedness for effective </a:t>
            </a:r>
            <a:r>
              <a:rPr lang="en-US" sz="1100" dirty="0" smtClean="0"/>
              <a:t>response </a:t>
            </a:r>
            <a:r>
              <a:rPr lang="en-US" sz="1100" dirty="0"/>
              <a:t>and to “Build Back Better</a:t>
            </a:r>
            <a:r>
              <a:rPr lang="en-US" sz="1100" dirty="0" smtClean="0"/>
              <a:t>”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1640" y="2532877"/>
            <a:ext cx="4328872" cy="3776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4860032" y="6309320"/>
            <a:ext cx="4464496" cy="175433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smtClean="0">
                <a:solidFill>
                  <a:srgbClr val="000000"/>
                </a:solidFill>
              </a:rPr>
              <a:t>Mangrove planting, </a:t>
            </a:r>
            <a:r>
              <a:rPr lang="en-GB" sz="1200" kern="0" dirty="0" err="1" smtClean="0">
                <a:solidFill>
                  <a:srgbClr val="000000"/>
                </a:solidFill>
              </a:rPr>
              <a:t>Balanga</a:t>
            </a:r>
            <a:r>
              <a:rPr lang="en-GB" sz="1200" kern="0" dirty="0" smtClean="0">
                <a:solidFill>
                  <a:srgbClr val="000000"/>
                </a:solidFill>
              </a:rPr>
              <a:t> City Wetland Park, Philippines</a:t>
            </a:r>
          </a:p>
        </p:txBody>
      </p:sp>
    </p:spTree>
    <p:extLst>
      <p:ext uri="{BB962C8B-B14F-4D97-AF65-F5344CB8AC3E}">
        <p14:creationId xmlns:p14="http://schemas.microsoft.com/office/powerpoint/2010/main" xmlns="" val="60145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676488" cy="701731"/>
          </a:xfrm>
        </p:spPr>
        <p:txBody>
          <a:bodyPr/>
          <a:lstStyle/>
          <a:p>
            <a:r>
              <a:rPr lang="en-GB" sz="2400" dirty="0" smtClean="0"/>
              <a:t>Wetlands: on the forefront against extreme weather events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5194920" cy="3705275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Definition: land areas that are flooded with water, either seasonally or permanently and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Coastal wetlands: </a:t>
            </a:r>
            <a:endParaRPr lang="en-US" sz="1600" dirty="0" smtClean="0"/>
          </a:p>
          <a:p>
            <a:pPr lvl="2"/>
            <a:r>
              <a:rPr lang="en-US" sz="1400" dirty="0" smtClean="0"/>
              <a:t>mangroves, salt marshes, estuaries, coral reefs</a:t>
            </a:r>
          </a:p>
          <a:p>
            <a:pPr lvl="2"/>
            <a:r>
              <a:rPr lang="en-US" sz="1400" dirty="0" smtClean="0"/>
              <a:t>barrier against waves, absorb part of storm surges</a:t>
            </a:r>
          </a:p>
          <a:p>
            <a:pPr lvl="2"/>
            <a:r>
              <a:rPr lang="en-GB" sz="1400" dirty="0"/>
              <a:t>p</a:t>
            </a:r>
            <a:r>
              <a:rPr lang="en-GB" sz="1400" dirty="0" smtClean="0"/>
              <a:t>rotect land from erosion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Inland wetlands: </a:t>
            </a:r>
          </a:p>
          <a:p>
            <a:pPr lvl="2"/>
            <a:r>
              <a:rPr lang="en-GB" sz="1400" dirty="0" smtClean="0"/>
              <a:t>rivers &amp; floodplains, swamps/marshes, peatlands</a:t>
            </a:r>
          </a:p>
          <a:p>
            <a:pPr lvl="2"/>
            <a:r>
              <a:rPr lang="en-GB" sz="1400" dirty="0" smtClean="0"/>
              <a:t>slow and absorb water flows, lessen damage </a:t>
            </a:r>
            <a:r>
              <a:rPr lang="en-GB" sz="1400" dirty="0"/>
              <a:t>from </a:t>
            </a:r>
            <a:r>
              <a:rPr lang="en-GB" sz="1400" dirty="0" smtClean="0"/>
              <a:t>floods</a:t>
            </a:r>
          </a:p>
          <a:p>
            <a:pPr lvl="2"/>
            <a:r>
              <a:rPr lang="en-GB" sz="1400" dirty="0" smtClean="0"/>
              <a:t>lessen drought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Many types store carbon against climate change.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5" y="4686633"/>
            <a:ext cx="3285364" cy="21987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5" y="2492896"/>
            <a:ext cx="3275856" cy="2199448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37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532472" cy="701731"/>
          </a:xfrm>
        </p:spPr>
        <p:txBody>
          <a:bodyPr/>
          <a:lstStyle/>
          <a:p>
            <a:r>
              <a:rPr lang="en-GB" sz="2400" dirty="0" smtClean="0"/>
              <a:t>Background terminology: hazards v. disasters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2492896"/>
            <a:ext cx="4038600" cy="3705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 smtClean="0"/>
              <a:t>Natural hazard: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Naturally-occurring event that could have a negative effect on humans</a:t>
            </a:r>
          </a:p>
          <a:p>
            <a:r>
              <a:rPr lang="en-GB" sz="2000" dirty="0" smtClean="0"/>
              <a:t>Includes floods, droughts earthquakes</a:t>
            </a:r>
            <a:r>
              <a:rPr lang="en-GB" sz="2000" dirty="0"/>
              <a:t>, tsunamis, cyclones/hurricanes, </a:t>
            </a:r>
            <a:r>
              <a:rPr lang="en-GB" sz="2000" dirty="0" smtClean="0"/>
              <a:t>dust storms &amp; other </a:t>
            </a:r>
            <a:r>
              <a:rPr lang="en-GB" sz="2000" dirty="0"/>
              <a:t>extreme </a:t>
            </a:r>
            <a:r>
              <a:rPr lang="en-GB" sz="2000" dirty="0" smtClean="0"/>
              <a:t>events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492896"/>
            <a:ext cx="4572000" cy="3058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572000" y="5589240"/>
            <a:ext cx="4464496" cy="2923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smtClean="0">
                <a:solidFill>
                  <a:srgbClr val="000000"/>
                </a:solidFill>
              </a:rPr>
              <a:t>Typhoon Haiyan nearing the Philippines, 7 November 2013 </a:t>
            </a:r>
          </a:p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800" kern="0" dirty="0" smtClean="0">
                <a:solidFill>
                  <a:srgbClr val="000000"/>
                </a:solidFill>
              </a:rPr>
              <a:t>Picture: Wikipedia</a:t>
            </a:r>
            <a:endParaRPr lang="en-US" sz="800" kern="0" dirty="0" smtClean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197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676488" cy="701731"/>
          </a:xfrm>
        </p:spPr>
        <p:txBody>
          <a:bodyPr/>
          <a:lstStyle/>
          <a:p>
            <a:r>
              <a:rPr lang="en-GB" sz="2400" dirty="0" smtClean="0"/>
              <a:t>Background terminology: hazards v. disasters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114800" cy="3705275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GB" sz="2000" b="1" dirty="0"/>
              <a:t>D</a:t>
            </a:r>
            <a:r>
              <a:rPr lang="en-GB" sz="2000" b="1" dirty="0" smtClean="0"/>
              <a:t>isaster</a:t>
            </a:r>
            <a:r>
              <a:rPr lang="en-GB" sz="2000" b="1" dirty="0"/>
              <a:t>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Severe disruption that is caused to a community or nation in human, material, economic or environmental </a:t>
            </a:r>
            <a:r>
              <a:rPr lang="en-GB" sz="2000" dirty="0" smtClean="0"/>
              <a:t>losses</a:t>
            </a:r>
            <a:endParaRPr lang="en-GB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/>
              <a:t>The effect when a natural hazard </a:t>
            </a:r>
            <a:r>
              <a:rPr lang="en-GB" sz="2000" dirty="0" smtClean="0"/>
              <a:t>strikes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Humans can contribute to or reinforce disasters</a:t>
            </a:r>
          </a:p>
          <a:p>
            <a:pPr lvl="2">
              <a:lnSpc>
                <a:spcPct val="105000"/>
              </a:lnSpc>
            </a:pPr>
            <a:r>
              <a:rPr lang="en-GB" sz="1500" dirty="0"/>
              <a:t>Over abstraction of water leading to </a:t>
            </a:r>
            <a:r>
              <a:rPr lang="en-GB" sz="1500" dirty="0" smtClean="0"/>
              <a:t>drought</a:t>
            </a:r>
            <a:endParaRPr lang="en-GB" sz="1500" dirty="0"/>
          </a:p>
          <a:p>
            <a:pPr lvl="2">
              <a:lnSpc>
                <a:spcPct val="105000"/>
              </a:lnSpc>
            </a:pPr>
            <a:r>
              <a:rPr lang="en-GB" sz="1500" dirty="0" smtClean="0"/>
              <a:t>Draining of wetlands/ De-forestation and in-filling </a:t>
            </a:r>
            <a:r>
              <a:rPr lang="en-GB" sz="1500" dirty="0"/>
              <a:t>leading to erosion &amp; </a:t>
            </a:r>
            <a:r>
              <a:rPr lang="en-GB" sz="1500" dirty="0" smtClean="0"/>
              <a:t>flooding down stream</a:t>
            </a:r>
            <a:endParaRPr lang="en-GB" sz="1500" dirty="0"/>
          </a:p>
          <a:p>
            <a:pPr lvl="2">
              <a:lnSpc>
                <a:spcPct val="105000"/>
              </a:lnSpc>
            </a:pPr>
            <a:r>
              <a:rPr lang="en-GB" sz="1500" dirty="0" smtClean="0"/>
              <a:t>Draining and burning </a:t>
            </a:r>
            <a:r>
              <a:rPr lang="en-GB" sz="1500" dirty="0"/>
              <a:t>of peatlands, releasing </a:t>
            </a:r>
            <a:r>
              <a:rPr lang="en-GB" sz="1500" dirty="0" smtClean="0"/>
              <a:t>CO2</a:t>
            </a:r>
            <a:endParaRPr lang="en-US" sz="1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505322"/>
            <a:ext cx="4572000" cy="3034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4572000" y="5589240"/>
            <a:ext cx="3391954" cy="292388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200" kern="0" dirty="0" err="1" smtClean="0">
                <a:solidFill>
                  <a:srgbClr val="000000"/>
                </a:solidFill>
              </a:rPr>
              <a:t>Tacloban</a:t>
            </a:r>
            <a:r>
              <a:rPr lang="en-GB" sz="1200" kern="0" dirty="0" smtClean="0">
                <a:solidFill>
                  <a:srgbClr val="000000"/>
                </a:solidFill>
              </a:rPr>
              <a:t>, Philippines after Typhoon Haiyan, 2013</a:t>
            </a:r>
          </a:p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800" kern="0" dirty="0" smtClean="0">
                <a:solidFill>
                  <a:srgbClr val="000000"/>
                </a:solidFill>
              </a:rPr>
              <a:t>Picture: Wikipedia</a:t>
            </a:r>
            <a:endParaRPr lang="en-US" sz="800" kern="0" dirty="0" smtClean="0">
              <a:solidFill>
                <a:srgbClr val="000000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69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00" y="1628800"/>
            <a:ext cx="8172432" cy="701731"/>
          </a:xfrm>
        </p:spPr>
        <p:txBody>
          <a:bodyPr>
            <a:noAutofit/>
          </a:bodyPr>
          <a:lstStyle/>
          <a:p>
            <a:r>
              <a:rPr lang="en-GB" sz="2400" dirty="0" smtClean="0"/>
              <a:t>Disasters are growing more frequent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2818656" cy="370527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More than doubled in 35 years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Most of the increase comes from weather- and climate related events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Geological events have remained fairly steady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UN Water: 90% of all natural hazards are water-related</a:t>
            </a:r>
            <a:endParaRPr lang="en-US" sz="2000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Image 2" descr="chartp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2348880"/>
            <a:ext cx="5855208" cy="39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05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The losses are staggering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Disasters killed 1.35 million people worldwide from 1996-2015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Low and middle income countries account for 90% of fatalities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Economic losses: US$3.3 trillion from 1980-2014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4644008" y="5517232"/>
            <a:ext cx="4248472" cy="14747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GB" sz="1000" kern="0" dirty="0" smtClean="0">
                <a:solidFill>
                  <a:srgbClr val="000000"/>
                </a:solidFill>
              </a:rPr>
              <a:t>Statistics from </a:t>
            </a:r>
            <a:r>
              <a:rPr lang="en-GB" sz="1000" i="1" kern="0" dirty="0" smtClean="0">
                <a:solidFill>
                  <a:srgbClr val="000000"/>
                </a:solidFill>
              </a:rPr>
              <a:t>Poverty &amp; Death: Disaster &amp; Mortality, </a:t>
            </a:r>
            <a:r>
              <a:rPr lang="en-GB" sz="1000" kern="0" dirty="0" smtClean="0">
                <a:solidFill>
                  <a:srgbClr val="000000"/>
                </a:solidFill>
              </a:rPr>
              <a:t>CRED, 2016: </a:t>
            </a:r>
            <a:r>
              <a:rPr lang="en-GB" sz="1000" kern="0" dirty="0">
                <a:solidFill>
                  <a:srgbClr val="000000"/>
                </a:solidFill>
              </a:rPr>
              <a:t>p.12</a:t>
            </a:r>
            <a:endParaRPr lang="en-US" sz="1000" kern="0" dirty="0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52000" y="6660000"/>
            <a:ext cx="504000" cy="126000"/>
          </a:xfrm>
        </p:spPr>
        <p:txBody>
          <a:bodyPr/>
          <a:lstStyle/>
          <a:p>
            <a:fld id="{B47B51FC-8C3A-4BED-948A-ECD5A622411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Image 11" descr="chartp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699" y="2996952"/>
            <a:ext cx="4475403" cy="230425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 bwMode="auto">
          <a:xfrm>
            <a:off x="4644008" y="2492896"/>
            <a:ext cx="4176464" cy="61581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r>
              <a:rPr lang="en-US" sz="1400" b="1" dirty="0">
                <a:latin typeface="Arial"/>
                <a:cs typeface="Arial"/>
              </a:rPr>
              <a:t>Natural hazard fatalities by country </a:t>
            </a:r>
            <a:r>
              <a:rPr lang="en-US" sz="1400" b="1" dirty="0" smtClean="0">
                <a:latin typeface="Arial"/>
                <a:cs typeface="Arial"/>
              </a:rPr>
              <a:t>income </a:t>
            </a:r>
            <a:r>
              <a:rPr lang="en-US" sz="1400" b="1" dirty="0">
                <a:latin typeface="Arial"/>
                <a:cs typeface="Arial"/>
              </a:rPr>
              <a:t>group 1996-2015</a:t>
            </a:r>
          </a:p>
          <a:p>
            <a:pPr indent="-226800" defTabSz="226800" eaLnBrk="0" fontAlgn="base" hangingPunct="0">
              <a:lnSpc>
                <a:spcPct val="95000"/>
              </a:lnSpc>
              <a:spcBef>
                <a:spcPct val="0"/>
              </a:spcBef>
            </a:pPr>
            <a:endParaRPr lang="fr-FR" sz="1400" kern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6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MA" val="TCS"/>
  <p:tag name="SPRACHE" val="F"/>
  <p:tag name="MARKE" val="TCSF00"/>
  <p:tag name="VERSION" val="v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OTER" val="3pag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OX" val="TitelOhneTite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LIE" val="TitelOhn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OX" val="TitelOhneTite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OX" val="TitelOhneAbsender"/>
</p:tagLst>
</file>

<file path=ppt/theme/theme1.xml><?xml version="1.0" encoding="utf-8"?>
<a:theme xmlns:a="http://schemas.openxmlformats.org/drawingml/2006/main" name="TCS Design">
  <a:themeElements>
    <a:clrScheme name="TCS Farben">
      <a:dk1>
        <a:srgbClr val="000000"/>
      </a:dk1>
      <a:lt1>
        <a:srgbClr val="FFFFFF"/>
      </a:lt1>
      <a:dk2>
        <a:srgbClr val="DCCDB2"/>
      </a:dk2>
      <a:lt2>
        <a:srgbClr val="FFEB00"/>
      </a:lt2>
      <a:accent1>
        <a:srgbClr val="F59B00"/>
      </a:accent1>
      <a:accent2>
        <a:srgbClr val="AAC800"/>
      </a:accent2>
      <a:accent3>
        <a:srgbClr val="50AFE1"/>
      </a:accent3>
      <a:accent4>
        <a:srgbClr val="005AA0"/>
      </a:accent4>
      <a:accent5>
        <a:srgbClr val="69A023"/>
      </a:accent5>
      <a:accent6>
        <a:srgbClr val="CD0046"/>
      </a:accent6>
      <a:hlink>
        <a:srgbClr val="000000"/>
      </a:hlink>
      <a:folHlink>
        <a:srgbClr val="000000"/>
      </a:folHlink>
    </a:clrScheme>
    <a:fontScheme name="TCS Schrift">
      <a:majorFont>
        <a:latin typeface="TCS Museo Slab"/>
        <a:ea typeface=""/>
        <a:cs typeface=""/>
      </a:majorFont>
      <a:minorFont>
        <a:latin typeface="TCS Museo Sans"/>
        <a:ea typeface=""/>
        <a:cs typeface="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white"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rutiger 45 Light" pitchFamily="34" charset="-128"/>
          </a:defRPr>
        </a:defPPr>
      </a:lstStyle>
    </a:lnDef>
    <a:txDef>
      <a:spPr bwMode="auto"/>
      <a:bodyPr wrap="square" lIns="0" tIns="0" rIns="0" bIns="0" rtlCol="0">
        <a:spAutoFit/>
      </a:bodyPr>
      <a:lstStyle>
        <a:defPPr indent="-226800" defTabSz="226800" eaLnBrk="0" fontAlgn="base" hangingPunct="0">
          <a:lnSpc>
            <a:spcPct val="95000"/>
          </a:lnSpc>
          <a:spcBef>
            <a:spcPct val="0"/>
          </a:spcBef>
          <a:defRPr sz="1200" kern="0" dirty="0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TCS PowerPoint CD NEU v2 FRA light.pptx" id="{FD2BF61E-C8AA-421E-8CDA-21D9A302FA35}" vid="{A5894090-204F-4A8C-BB84-592A45CD9EDC}"/>
    </a:ext>
  </a:extLst>
</a:theme>
</file>

<file path=ppt/theme/theme2.xml><?xml version="1.0" encoding="utf-8"?>
<a:theme xmlns:a="http://schemas.openxmlformats.org/drawingml/2006/main" name="Larissa-Design">
  <a:themeElements>
    <a:clrScheme name="Post-Farben">
      <a:dk1>
        <a:sysClr val="windowText" lastClr="000000"/>
      </a:dk1>
      <a:lt1>
        <a:srgbClr val="FFFFFF"/>
      </a:lt1>
      <a:dk2>
        <a:srgbClr val="584125"/>
      </a:dk2>
      <a:lt2>
        <a:srgbClr val="FFCC00"/>
      </a:lt2>
      <a:accent1>
        <a:srgbClr val="F49E00"/>
      </a:accent1>
      <a:accent2>
        <a:srgbClr val="A51728"/>
      </a:accent2>
      <a:accent3>
        <a:srgbClr val="A5C400"/>
      </a:accent3>
      <a:accent4>
        <a:srgbClr val="3D6F1A"/>
      </a:accent4>
      <a:accent5>
        <a:srgbClr val="00B5D1"/>
      </a:accent5>
      <a:accent6>
        <a:srgbClr val="00545E"/>
      </a:accent6>
      <a:hlink>
        <a:srgbClr val="000000"/>
      </a:hlink>
      <a:folHlink>
        <a:srgbClr val="000000"/>
      </a:folHlink>
    </a:clrScheme>
    <a:fontScheme name="Post-Schrift">
      <a:majorFont>
        <a:latin typeface="Frutiger 45 Light"/>
        <a:ea typeface=""/>
        <a:cs typeface=""/>
      </a:majorFont>
      <a:minorFont>
        <a:latin typeface="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Post-Farben">
      <a:dk1>
        <a:sysClr val="windowText" lastClr="000000"/>
      </a:dk1>
      <a:lt1>
        <a:srgbClr val="FFFFFF"/>
      </a:lt1>
      <a:dk2>
        <a:srgbClr val="584125"/>
      </a:dk2>
      <a:lt2>
        <a:srgbClr val="FFCC00"/>
      </a:lt2>
      <a:accent1>
        <a:srgbClr val="F49E00"/>
      </a:accent1>
      <a:accent2>
        <a:srgbClr val="A51728"/>
      </a:accent2>
      <a:accent3>
        <a:srgbClr val="A5C400"/>
      </a:accent3>
      <a:accent4>
        <a:srgbClr val="3D6F1A"/>
      </a:accent4>
      <a:accent5>
        <a:srgbClr val="00B5D1"/>
      </a:accent5>
      <a:accent6>
        <a:srgbClr val="00545E"/>
      </a:accent6>
      <a:hlink>
        <a:srgbClr val="000000"/>
      </a:hlink>
      <a:folHlink>
        <a:srgbClr val="000000"/>
      </a:folHlink>
    </a:clrScheme>
    <a:fontScheme name="Post-Schrift">
      <a:majorFont>
        <a:latin typeface="Frutiger 45 Light"/>
        <a:ea typeface=""/>
        <a:cs typeface=""/>
      </a:majorFont>
      <a:minorFont>
        <a:latin typeface="Frutiger 45 Ligh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Basisversion_FRA</Template>
  <TotalTime>1927</TotalTime>
  <Words>1574</Words>
  <Application>Microsoft Office PowerPoint</Application>
  <PresentationFormat>On-screen Show (4:3)</PresentationFormat>
  <Paragraphs>265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TCS Design</vt:lpstr>
      <vt:lpstr>Wetlands: Our natural safeguard against disasters</vt:lpstr>
      <vt:lpstr>World Wetlands Day 2017 – get involved!</vt:lpstr>
      <vt:lpstr>Ramsar Convention on Wetlands:  Working to reverse wetland loss and degradation</vt:lpstr>
      <vt:lpstr>Ramsar Convention on Wetlands:  Partner for sustainable development &amp; disaster resilience</vt:lpstr>
      <vt:lpstr>Wetlands: on the forefront against extreme weather events</vt:lpstr>
      <vt:lpstr>Background terminology: hazards v. disasters</vt:lpstr>
      <vt:lpstr>Background terminology: hazards v. disasters</vt:lpstr>
      <vt:lpstr>Disasters are growing more frequent</vt:lpstr>
      <vt:lpstr>The losses are staggering</vt:lpstr>
      <vt:lpstr>Wetlands help before, during and after disasters: </vt:lpstr>
      <vt:lpstr>Wetlands help before disasters: Preparing/preventing</vt:lpstr>
      <vt:lpstr>Wetlands during disasters: Coping</vt:lpstr>
      <vt:lpstr>Wetlands after disasters: Bouncing back (“building back better”)</vt:lpstr>
      <vt:lpstr>Five wetlands that help us cope with extreme events: </vt:lpstr>
      <vt:lpstr>Five wetlands that help us cope with extreme events: 1. Mangroves</vt:lpstr>
      <vt:lpstr>Five wetlands that help us cope with extreme events: 2. Coral reefs</vt:lpstr>
      <vt:lpstr>Five wetlands that help us cope with extreme events: 3. Rivers &amp; flood plains</vt:lpstr>
      <vt:lpstr>Five wetlands that help us cope with extreme events: 4. Inland deltas</vt:lpstr>
      <vt:lpstr>Five wetlands that help us cope with extreme events: 5. Peatlands</vt:lpstr>
      <vt:lpstr>Mismanaging wetlands can make the impact from disasters worse</vt:lpstr>
      <vt:lpstr>Wetlands: how can we take care of them? Communities:</vt:lpstr>
      <vt:lpstr>Wetlands: how can we take care of them? Policy-makers</vt:lpstr>
      <vt:lpstr>Wetlands: how can we take care of them? Individuals</vt:lpstr>
      <vt:lpstr>World Wetlands Day 2017 – get involved!</vt:lpstr>
      <vt:lpstr>Thank you!</vt:lpstr>
      <vt:lpstr>Sources</vt:lpstr>
    </vt:vector>
  </TitlesOfParts>
  <Company>TCS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Flyer  Tag des Lichts / Journée de la lumière</dc:title>
  <dc:creator>Buff, Olivier</dc:creator>
  <cp:lastModifiedBy>BH.dorina.radovet</cp:lastModifiedBy>
  <cp:revision>80</cp:revision>
  <cp:lastPrinted>2015-05-13T15:29:01Z</cp:lastPrinted>
  <dcterms:created xsi:type="dcterms:W3CDTF">2016-10-06T06:00:26Z</dcterms:created>
  <dcterms:modified xsi:type="dcterms:W3CDTF">2017-01-09T08:43:18Z</dcterms:modified>
</cp:coreProperties>
</file>