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8" name="Slide Number Placeholder 7"/>
          <p:cNvSpPr>
            <a:spLocks noGrp="1"/>
          </p:cNvSpPr>
          <p:nvPr>
            <p:ph type="sldNum" sz="quarter" idx="11"/>
          </p:nvPr>
        </p:nvSpPr>
        <p:spPr/>
        <p:txBody>
          <a:bodyPr/>
          <a:lstStyle/>
          <a:p>
            <a:fld id="{C63E06B1-E7B9-4871-8C40-E96E18D425D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E06B1-E7B9-4871-8C40-E96E18D425D4}"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E06B1-E7B9-4871-8C40-E96E18D425D4}"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3E06B1-E7B9-4871-8C40-E96E18D425D4}"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2D6A3-1719-476C-8DFD-D10CA93FD19E}"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E06B1-E7B9-4871-8C40-E96E18D425D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752D6A3-1719-476C-8DFD-D10CA93FD19E}" type="datetimeFigureOut">
              <a:rPr lang="en-US" smtClean="0"/>
              <a:pPr/>
              <a:t>10/6/2016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63E06B1-E7B9-4871-8C40-E96E18D425D4}"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laudia.babescu@anpm.ro"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4" y="381001"/>
            <a:ext cx="7853495" cy="4065234"/>
          </a:xfrm>
        </p:spPr>
        <p:txBody>
          <a:bodyPr/>
          <a:lstStyle/>
          <a:p>
            <a:r>
              <a:rPr lang="en-US" sz="2400" b="1" dirty="0" smtClean="0">
                <a:solidFill>
                  <a:srgbClr val="002060"/>
                </a:solidFill>
              </a:rPr>
              <a:t>OBLIGATIA INCADRARII DESEURILOR, CONFORM PREVEDERILOR LEGII 211/2011 REPUBLICATA PRIVIND REGIMUL DESEURILOR</a:t>
            </a:r>
            <a:endParaRPr lang="en-US" sz="2400" b="1" dirty="0">
              <a:solidFill>
                <a:srgbClr val="002060"/>
              </a:solidFill>
            </a:endParaRPr>
          </a:p>
        </p:txBody>
      </p:sp>
      <p:sp>
        <p:nvSpPr>
          <p:cNvPr id="3" name="Subtitle 2"/>
          <p:cNvSpPr>
            <a:spLocks noGrp="1"/>
          </p:cNvSpPr>
          <p:nvPr>
            <p:ph type="subTitle" idx="1"/>
          </p:nvPr>
        </p:nvSpPr>
        <p:spPr/>
        <p:txBody>
          <a:bodyPr>
            <a:normAutofit fontScale="85000" lnSpcReduction="20000"/>
          </a:bodyPr>
          <a:lstStyle/>
          <a:p>
            <a:r>
              <a:rPr lang="en-US" b="1" dirty="0">
                <a:solidFill>
                  <a:schemeClr val="tx1"/>
                </a:solidFill>
                <a:latin typeface="Arial Black" pitchFamily="34" charset="0"/>
              </a:rPr>
              <a:t>AGENTIA NATIONALA PENTRU PROTECTIA MEDIULUI </a:t>
            </a:r>
          </a:p>
          <a:p>
            <a:r>
              <a:rPr lang="en-US" b="1" dirty="0">
                <a:solidFill>
                  <a:schemeClr val="tx1"/>
                </a:solidFill>
                <a:latin typeface="Arial Black" pitchFamily="34" charset="0"/>
              </a:rPr>
              <a:t>DIRECTIA DESEURI SI SUBSTANTE CHIMICE PERICULOASE</a:t>
            </a:r>
          </a:p>
          <a:p>
            <a:endParaRPr lang="en-US" dirty="0"/>
          </a:p>
        </p:txBody>
      </p:sp>
    </p:spTree>
    <p:extLst>
      <p:ext uri="{BB962C8B-B14F-4D97-AF65-F5344CB8AC3E}">
        <p14:creationId xmlns:p14="http://schemas.microsoft.com/office/powerpoint/2010/main" val="3980282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algn="just"/>
            <a:r>
              <a:rPr lang="en-US" sz="3400" b="1" dirty="0">
                <a:solidFill>
                  <a:srgbClr val="002060"/>
                </a:solidFill>
                <a:latin typeface="Arial" pitchFamily="34" charset="0"/>
                <a:cs typeface="Arial" pitchFamily="34" charset="0"/>
              </a:rPr>
              <a:t>&amp; 17. Interzicerea amestecării deşeurilor periculoase</a:t>
            </a:r>
          </a:p>
          <a:p>
            <a:pPr algn="just"/>
            <a:r>
              <a:rPr lang="en-US" sz="3400" dirty="0">
                <a:solidFill>
                  <a:srgbClr val="002060"/>
                </a:solidFill>
                <a:latin typeface="Arial" pitchFamily="34" charset="0"/>
                <a:cs typeface="Arial" pitchFamily="34" charset="0"/>
              </a:rPr>
              <a:t>    ART. 27</a:t>
            </a:r>
          </a:p>
          <a:p>
            <a:pPr marL="0" indent="0" algn="just">
              <a:buNone/>
            </a:pPr>
            <a:r>
              <a:rPr lang="en-US" sz="3400" dirty="0" smtClean="0">
                <a:solidFill>
                  <a:srgbClr val="002060"/>
                </a:solidFill>
                <a:latin typeface="Arial" pitchFamily="34" charset="0"/>
                <a:cs typeface="Arial" pitchFamily="34" charset="0"/>
              </a:rPr>
              <a:t>(1</a:t>
            </a:r>
            <a:r>
              <a:rPr lang="en-US" sz="3400" u="sng" dirty="0" smtClean="0">
                <a:solidFill>
                  <a:srgbClr val="002060"/>
                </a:solidFill>
                <a:latin typeface="Arial" pitchFamily="34" charset="0"/>
                <a:cs typeface="Arial" pitchFamily="34" charset="0"/>
              </a:rPr>
              <a:t>) Producătorii </a:t>
            </a:r>
            <a:r>
              <a:rPr lang="en-US" sz="3400" u="sng" dirty="0">
                <a:solidFill>
                  <a:srgbClr val="002060"/>
                </a:solidFill>
                <a:latin typeface="Arial" pitchFamily="34" charset="0"/>
                <a:cs typeface="Arial" pitchFamily="34" charset="0"/>
              </a:rPr>
              <a:t>şi deţinătorii de deşeuri periculoase, inclusiv comercianţii şi brokerii </a:t>
            </a:r>
            <a:r>
              <a:rPr lang="en-US" sz="3400" dirty="0">
                <a:solidFill>
                  <a:srgbClr val="002060"/>
                </a:solidFill>
                <a:latin typeface="Arial" pitchFamily="34" charset="0"/>
                <a:cs typeface="Arial" pitchFamily="34" charset="0"/>
              </a:rPr>
              <a:t>care pot intra fizic în posesia deşeurilor </a:t>
            </a:r>
            <a:r>
              <a:rPr lang="en-US" sz="3400" b="1" dirty="0">
                <a:solidFill>
                  <a:srgbClr val="002060"/>
                </a:solidFill>
                <a:latin typeface="Arial" pitchFamily="34" charset="0"/>
                <a:cs typeface="Arial" pitchFamily="34" charset="0"/>
              </a:rPr>
              <a:t>au obligaţia să nu amestece diferitele categorii de deşeuri periculoase </a:t>
            </a:r>
            <a:r>
              <a:rPr lang="en-US" sz="3400" dirty="0">
                <a:solidFill>
                  <a:srgbClr val="002060"/>
                </a:solidFill>
                <a:latin typeface="Arial" pitchFamily="34" charset="0"/>
                <a:cs typeface="Arial" pitchFamily="34" charset="0"/>
              </a:rPr>
              <a:t>cu alte categorii de deşeuri periculoase sau cu alte deşeuri, substanţe ori </a:t>
            </a:r>
            <a:r>
              <a:rPr lang="en-US" sz="3400" dirty="0" smtClean="0">
                <a:solidFill>
                  <a:srgbClr val="002060"/>
                </a:solidFill>
                <a:latin typeface="Arial" pitchFamily="34" charset="0"/>
                <a:cs typeface="Arial" pitchFamily="34" charset="0"/>
              </a:rPr>
              <a:t>mate</a:t>
            </a:r>
          </a:p>
          <a:p>
            <a:pPr marL="0" indent="0" algn="just">
              <a:buNone/>
            </a:pPr>
            <a:r>
              <a:rPr lang="en-US" sz="3400" dirty="0" smtClean="0">
                <a:solidFill>
                  <a:srgbClr val="002060"/>
                </a:solidFill>
                <a:latin typeface="Arial" pitchFamily="34" charset="0"/>
                <a:cs typeface="Arial" pitchFamily="34" charset="0"/>
              </a:rPr>
              <a:t>(2</a:t>
            </a:r>
            <a:r>
              <a:rPr lang="en-US" sz="3400" dirty="0">
                <a:solidFill>
                  <a:srgbClr val="002060"/>
                </a:solidFill>
                <a:latin typeface="Arial" pitchFamily="34" charset="0"/>
                <a:cs typeface="Arial" pitchFamily="34" charset="0"/>
              </a:rPr>
              <a:t>) Amestecarea include diluarea substanţelor periculoase.</a:t>
            </a:r>
          </a:p>
          <a:p>
            <a:pPr marL="0" indent="0" algn="just">
              <a:buNone/>
            </a:pPr>
            <a:r>
              <a:rPr lang="en-US" sz="3400" dirty="0" smtClean="0">
                <a:solidFill>
                  <a:srgbClr val="002060"/>
                </a:solidFill>
                <a:latin typeface="Arial" pitchFamily="34" charset="0"/>
                <a:cs typeface="Arial" pitchFamily="34" charset="0"/>
              </a:rPr>
              <a:t>(</a:t>
            </a:r>
            <a:r>
              <a:rPr lang="en-US" sz="3400" dirty="0">
                <a:solidFill>
                  <a:srgbClr val="002060"/>
                </a:solidFill>
                <a:latin typeface="Arial" pitchFamily="34" charset="0"/>
                <a:cs typeface="Arial" pitchFamily="34" charset="0"/>
              </a:rPr>
              <a:t>3) </a:t>
            </a:r>
            <a:r>
              <a:rPr lang="en-US" sz="3400" b="1" dirty="0">
                <a:solidFill>
                  <a:srgbClr val="002060"/>
                </a:solidFill>
                <a:latin typeface="Arial" pitchFamily="34" charset="0"/>
                <a:cs typeface="Arial" pitchFamily="34" charset="0"/>
              </a:rPr>
              <a:t>Prin excepţie </a:t>
            </a:r>
            <a:r>
              <a:rPr lang="en-US" sz="3400" dirty="0">
                <a:solidFill>
                  <a:srgbClr val="002060"/>
                </a:solidFill>
                <a:latin typeface="Arial" pitchFamily="34" charset="0"/>
                <a:cs typeface="Arial" pitchFamily="34" charset="0"/>
              </a:rPr>
              <a:t>de la prevederile alin. (1), autorităţile publice teritoriale pentru protecţia mediului pot autoriza amestecarea dacă:</a:t>
            </a:r>
          </a:p>
          <a:p>
            <a:pPr marL="0" indent="0" algn="just">
              <a:buNone/>
            </a:pPr>
            <a:r>
              <a:rPr lang="en-US" sz="3400" dirty="0" smtClean="0">
                <a:solidFill>
                  <a:srgbClr val="002060"/>
                </a:solidFill>
                <a:latin typeface="Arial" pitchFamily="34" charset="0"/>
                <a:cs typeface="Arial" pitchFamily="34" charset="0"/>
              </a:rPr>
              <a:t>a</a:t>
            </a:r>
            <a:r>
              <a:rPr lang="en-US" sz="3400" dirty="0">
                <a:solidFill>
                  <a:srgbClr val="002060"/>
                </a:solidFill>
                <a:latin typeface="Arial" pitchFamily="34" charset="0"/>
                <a:cs typeface="Arial" pitchFamily="34" charset="0"/>
              </a:rPr>
              <a:t>) operaţiunea de amestecare este efectuată de </a:t>
            </a:r>
            <a:r>
              <a:rPr lang="en-US" sz="3400" b="1" dirty="0">
                <a:solidFill>
                  <a:srgbClr val="002060"/>
                </a:solidFill>
                <a:latin typeface="Arial" pitchFamily="34" charset="0"/>
                <a:cs typeface="Arial" pitchFamily="34" charset="0"/>
              </a:rPr>
              <a:t>un operator economic autorizat, potrivit prevederilor </a:t>
            </a:r>
            <a:r>
              <a:rPr lang="en-US" sz="3400" u="sng" dirty="0">
                <a:solidFill>
                  <a:srgbClr val="002060"/>
                </a:solidFill>
                <a:latin typeface="Arial" pitchFamily="34" charset="0"/>
                <a:cs typeface="Arial" pitchFamily="34" charset="0"/>
              </a:rPr>
              <a:t>art. 32</a:t>
            </a:r>
            <a:r>
              <a:rPr lang="en-US" sz="3400" dirty="0">
                <a:solidFill>
                  <a:srgbClr val="002060"/>
                </a:solidFill>
                <a:latin typeface="Arial" pitchFamily="34" charset="0"/>
                <a:cs typeface="Arial" pitchFamily="34" charset="0"/>
              </a:rPr>
              <a:t>;</a:t>
            </a:r>
          </a:p>
          <a:p>
            <a:pPr marL="0" indent="0" algn="just">
              <a:buNone/>
            </a:pPr>
            <a:r>
              <a:rPr lang="en-US" sz="3400" dirty="0" smtClean="0">
                <a:solidFill>
                  <a:srgbClr val="002060"/>
                </a:solidFill>
                <a:latin typeface="Arial" pitchFamily="34" charset="0"/>
                <a:cs typeface="Arial" pitchFamily="34" charset="0"/>
              </a:rPr>
              <a:t>b</a:t>
            </a:r>
            <a:r>
              <a:rPr lang="en-US" sz="3400" dirty="0">
                <a:solidFill>
                  <a:srgbClr val="002060"/>
                </a:solidFill>
                <a:latin typeface="Arial" pitchFamily="34" charset="0"/>
                <a:cs typeface="Arial" pitchFamily="34" charset="0"/>
              </a:rPr>
              <a:t>) sunt respectate condiţiile prevăzute la </a:t>
            </a:r>
            <a:r>
              <a:rPr lang="en-US" sz="3400" u="sng" dirty="0">
                <a:solidFill>
                  <a:srgbClr val="002060"/>
                </a:solidFill>
                <a:latin typeface="Arial" pitchFamily="34" charset="0"/>
                <a:cs typeface="Arial" pitchFamily="34" charset="0"/>
              </a:rPr>
              <a:t>art. 20</a:t>
            </a:r>
            <a:r>
              <a:rPr lang="en-US" sz="3400" dirty="0">
                <a:solidFill>
                  <a:srgbClr val="002060"/>
                </a:solidFill>
                <a:latin typeface="Arial" pitchFamily="34" charset="0"/>
                <a:cs typeface="Arial" pitchFamily="34" charset="0"/>
              </a:rPr>
              <a:t>, iar efectele nocive ale gestionării deşeurilor asupra sănătăţii populaţiei şi asupra mediului nu sunt agravate;</a:t>
            </a:r>
          </a:p>
          <a:p>
            <a:pPr marL="0" indent="0" algn="just">
              <a:buNone/>
            </a:pPr>
            <a:r>
              <a:rPr lang="en-US" sz="3400" dirty="0" smtClean="0">
                <a:solidFill>
                  <a:srgbClr val="002060"/>
                </a:solidFill>
                <a:latin typeface="Arial" pitchFamily="34" charset="0"/>
                <a:cs typeface="Arial" pitchFamily="34" charset="0"/>
              </a:rPr>
              <a:t>c</a:t>
            </a:r>
            <a:r>
              <a:rPr lang="en-US" sz="3400" dirty="0">
                <a:solidFill>
                  <a:srgbClr val="002060"/>
                </a:solidFill>
                <a:latin typeface="Arial" pitchFamily="34" charset="0"/>
                <a:cs typeface="Arial" pitchFamily="34" charset="0"/>
              </a:rPr>
              <a:t>) operaţiunea de amestecare se realizează în conformitate cu cele mai bune tehnici disponibile;</a:t>
            </a:r>
          </a:p>
          <a:p>
            <a:pPr marL="0" indent="0" algn="just">
              <a:buNone/>
            </a:pPr>
            <a:r>
              <a:rPr lang="en-US" sz="3400" dirty="0" smtClean="0">
                <a:solidFill>
                  <a:srgbClr val="002060"/>
                </a:solidFill>
                <a:latin typeface="Arial" pitchFamily="34" charset="0"/>
                <a:cs typeface="Arial" pitchFamily="34" charset="0"/>
              </a:rPr>
              <a:t>d</a:t>
            </a:r>
            <a:r>
              <a:rPr lang="en-US" sz="3400" b="1" u="sng" dirty="0">
                <a:solidFill>
                  <a:srgbClr val="002060"/>
                </a:solidFill>
                <a:latin typeface="Arial" pitchFamily="34" charset="0"/>
                <a:cs typeface="Arial" pitchFamily="34" charset="0"/>
              </a:rPr>
              <a:t>) caracterizarea deşeurilor prevăzută la art. 8 alin. (4) permite acest proces.</a:t>
            </a:r>
          </a:p>
          <a:p>
            <a:pPr marL="0" indent="0" algn="just">
              <a:buNone/>
            </a:pPr>
            <a:r>
              <a:rPr lang="en-US" sz="3400" dirty="0" smtClean="0">
                <a:solidFill>
                  <a:srgbClr val="002060"/>
                </a:solidFill>
                <a:latin typeface="Arial" pitchFamily="34" charset="0"/>
                <a:cs typeface="Arial" pitchFamily="34" charset="0"/>
              </a:rPr>
              <a:t>(</a:t>
            </a:r>
            <a:r>
              <a:rPr lang="en-US" sz="3400" dirty="0">
                <a:solidFill>
                  <a:srgbClr val="002060"/>
                </a:solidFill>
                <a:latin typeface="Arial" pitchFamily="34" charset="0"/>
                <a:cs typeface="Arial" pitchFamily="34" charset="0"/>
              </a:rPr>
              <a:t>4) În situaţiile în care deşeurile periculoase sunt deja amestecate cu alte deşeuri, substanţe sau materiale, fără a fi cazul celor prevăzute la alin. (3), </a:t>
            </a:r>
            <a:r>
              <a:rPr lang="en-US" sz="3400" b="1" dirty="0">
                <a:solidFill>
                  <a:srgbClr val="7030A0"/>
                </a:solidFill>
                <a:latin typeface="Arial" pitchFamily="34" charset="0"/>
                <a:cs typeface="Arial" pitchFamily="34" charset="0"/>
              </a:rPr>
              <a:t>separarea trebuie să fie efectuată numai dacă este fezabilă din punct de vedere tehnic şi economic </a:t>
            </a:r>
            <a:r>
              <a:rPr lang="en-US" sz="3400" dirty="0">
                <a:solidFill>
                  <a:srgbClr val="002060"/>
                </a:solidFill>
                <a:latin typeface="Arial" pitchFamily="34" charset="0"/>
                <a:cs typeface="Arial" pitchFamily="34" charset="0"/>
              </a:rPr>
              <a:t>şi dacă este necesară pentru respectarea prevederilor </a:t>
            </a:r>
            <a:r>
              <a:rPr lang="en-US" sz="3400" u="sng" dirty="0">
                <a:solidFill>
                  <a:srgbClr val="002060"/>
                </a:solidFill>
                <a:latin typeface="Arial" pitchFamily="34" charset="0"/>
                <a:cs typeface="Arial" pitchFamily="34" charset="0"/>
              </a:rPr>
              <a:t>art. 20</a:t>
            </a:r>
            <a:r>
              <a:rPr lang="en-US" sz="3400" dirty="0">
                <a:solidFill>
                  <a:srgbClr val="002060"/>
                </a:solidFill>
                <a:latin typeface="Arial" pitchFamily="34" charset="0"/>
                <a:cs typeface="Arial" pitchFamily="34" charset="0"/>
              </a:rPr>
              <a:t>.</a:t>
            </a:r>
            <a:endParaRPr lang="en-US" sz="3400" dirty="0" smtClean="0">
              <a:solidFill>
                <a:srgbClr val="002060"/>
              </a:solidFill>
              <a:latin typeface="Arial" pitchFamily="34" charset="0"/>
              <a:cs typeface="Arial" pitchFamily="34" charset="0"/>
            </a:endParaRPr>
          </a:p>
          <a:p>
            <a:pPr algn="just"/>
            <a:endParaRPr lang="en-US" dirty="0"/>
          </a:p>
          <a:p>
            <a:pPr algn="just"/>
            <a:endParaRPr lang="en-US" dirty="0" smtClean="0">
              <a:solidFill>
                <a:srgbClr val="002060"/>
              </a:solidFill>
            </a:endParaRPr>
          </a:p>
          <a:p>
            <a:endParaRPr lang="en-US" dirty="0"/>
          </a:p>
        </p:txBody>
      </p:sp>
    </p:spTree>
    <p:extLst>
      <p:ext uri="{BB962C8B-B14F-4D97-AF65-F5344CB8AC3E}">
        <p14:creationId xmlns:p14="http://schemas.microsoft.com/office/powerpoint/2010/main" val="125168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77500" lnSpcReduction="20000"/>
          </a:bodyPr>
          <a:lstStyle/>
          <a:p>
            <a:r>
              <a:rPr lang="en-US" b="1" dirty="0">
                <a:solidFill>
                  <a:srgbClr val="002060"/>
                </a:solidFill>
                <a:latin typeface="Arial" pitchFamily="34" charset="0"/>
                <a:cs typeface="Arial" pitchFamily="34" charset="0"/>
              </a:rPr>
              <a:t>&amp; 18. Etichetarea deşeurilor periculoase</a:t>
            </a:r>
          </a:p>
          <a:p>
            <a:r>
              <a:rPr lang="en-US" dirty="0">
                <a:solidFill>
                  <a:srgbClr val="002060"/>
                </a:solidFill>
                <a:latin typeface="Arial" pitchFamily="34" charset="0"/>
                <a:cs typeface="Arial" pitchFamily="34" charset="0"/>
              </a:rPr>
              <a:t>    ART. 28</a:t>
            </a:r>
          </a:p>
          <a:p>
            <a:pPr algn="just"/>
            <a:r>
              <a:rPr lang="en-US" dirty="0">
                <a:solidFill>
                  <a:srgbClr val="002060"/>
                </a:solidFill>
                <a:latin typeface="Arial" pitchFamily="34" charset="0"/>
                <a:cs typeface="Arial" pitchFamily="34" charset="0"/>
              </a:rPr>
              <a:t>    (1) Producătorii de deşeuri sunt obligaţi să se asigure că pe durata efectuării operaţiunilor de </a:t>
            </a:r>
            <a:r>
              <a:rPr lang="en-US" u="sng" dirty="0">
                <a:solidFill>
                  <a:srgbClr val="002060"/>
                </a:solidFill>
                <a:latin typeface="Arial" pitchFamily="34" charset="0"/>
                <a:cs typeface="Arial" pitchFamily="34" charset="0"/>
              </a:rPr>
              <a:t>colectare, transport şi stocare a deşeurilor </a:t>
            </a:r>
            <a:r>
              <a:rPr lang="en-US" u="sng" dirty="0">
                <a:solidFill>
                  <a:srgbClr val="7030A0"/>
                </a:solidFill>
                <a:latin typeface="Arial" pitchFamily="34" charset="0"/>
                <a:cs typeface="Arial" pitchFamily="34" charset="0"/>
              </a:rPr>
              <a:t>periculoase acestea sunt ambalate şi etichetate potrivit prevederilor </a:t>
            </a:r>
            <a:r>
              <a:rPr lang="en-US" b="1" u="sng" dirty="0">
                <a:solidFill>
                  <a:srgbClr val="7030A0"/>
                </a:solidFill>
                <a:latin typeface="Arial" pitchFamily="34" charset="0"/>
                <a:cs typeface="Arial" pitchFamily="34" charset="0"/>
              </a:rPr>
              <a:t>Regulamentului </a:t>
            </a:r>
            <a:r>
              <a:rPr lang="en-US" b="1" u="sng" dirty="0" smtClean="0">
                <a:solidFill>
                  <a:srgbClr val="7030A0"/>
                </a:solidFill>
                <a:latin typeface="Arial" pitchFamily="34" charset="0"/>
                <a:cs typeface="Arial" pitchFamily="34" charset="0"/>
              </a:rPr>
              <a:t>1.272/2008/CE</a:t>
            </a:r>
            <a:r>
              <a:rPr lang="en-US" b="1" dirty="0" smtClean="0">
                <a:solidFill>
                  <a:srgbClr val="7030A0"/>
                </a:solidFill>
                <a:latin typeface="Arial" pitchFamily="34" charset="0"/>
                <a:cs typeface="Arial" pitchFamily="34" charset="0"/>
              </a:rPr>
              <a:t> </a:t>
            </a:r>
            <a:r>
              <a:rPr lang="en-US" dirty="0" smtClean="0">
                <a:solidFill>
                  <a:srgbClr val="002060"/>
                </a:solidFill>
                <a:latin typeface="Arial" pitchFamily="34" charset="0"/>
                <a:cs typeface="Arial" pitchFamily="34" charset="0"/>
              </a:rPr>
              <a:t>privind </a:t>
            </a:r>
            <a:r>
              <a:rPr lang="en-US" dirty="0">
                <a:solidFill>
                  <a:srgbClr val="002060"/>
                </a:solidFill>
                <a:latin typeface="Arial" pitchFamily="34" charset="0"/>
                <a:cs typeface="Arial" pitchFamily="34" charset="0"/>
              </a:rPr>
              <a:t>clasificarea, etichetarea şi ambalarea substanţelor şi a amestecurilor, de modificare şi de abrogare a </a:t>
            </a:r>
            <a:r>
              <a:rPr lang="en-US" u="sng" dirty="0">
                <a:solidFill>
                  <a:srgbClr val="002060"/>
                </a:solidFill>
                <a:latin typeface="Arial" pitchFamily="34" charset="0"/>
                <a:cs typeface="Arial" pitchFamily="34" charset="0"/>
              </a:rPr>
              <a:t>directivelor 67/548/CEE</a:t>
            </a:r>
            <a:r>
              <a:rPr lang="en-US" dirty="0">
                <a:solidFill>
                  <a:srgbClr val="002060"/>
                </a:solidFill>
                <a:latin typeface="Arial" pitchFamily="34" charset="0"/>
                <a:cs typeface="Arial" pitchFamily="34" charset="0"/>
              </a:rPr>
              <a:t> şi 1999/45/CE, cu modificările ulterioare, precum şi de modificare a </a:t>
            </a:r>
            <a:r>
              <a:rPr lang="en-US" b="1" u="sng" dirty="0">
                <a:solidFill>
                  <a:srgbClr val="002060"/>
                </a:solidFill>
                <a:latin typeface="Arial" pitchFamily="34" charset="0"/>
                <a:cs typeface="Arial" pitchFamily="34" charset="0"/>
              </a:rPr>
              <a:t>Regulamentului </a:t>
            </a:r>
            <a:r>
              <a:rPr lang="en-US" b="1" u="sng" dirty="0" smtClean="0">
                <a:solidFill>
                  <a:srgbClr val="002060"/>
                </a:solidFill>
                <a:latin typeface="Arial" pitchFamily="34" charset="0"/>
                <a:cs typeface="Arial" pitchFamily="34" charset="0"/>
              </a:rPr>
              <a:t> 1.907/2006/CE </a:t>
            </a:r>
            <a:r>
              <a:rPr lang="en-US" dirty="0" smtClean="0">
                <a:solidFill>
                  <a:srgbClr val="002060"/>
                </a:solidFill>
                <a:latin typeface="Arial" pitchFamily="34" charset="0"/>
                <a:cs typeface="Arial" pitchFamily="34" charset="0"/>
              </a:rPr>
              <a:t>, </a:t>
            </a:r>
            <a:r>
              <a:rPr lang="en-US" dirty="0">
                <a:solidFill>
                  <a:srgbClr val="002060"/>
                </a:solidFill>
                <a:latin typeface="Arial" pitchFamily="34" charset="0"/>
                <a:cs typeface="Arial" pitchFamily="34" charset="0"/>
              </a:rPr>
              <a:t>cu modificările ulterioare, ale </a:t>
            </a:r>
            <a:r>
              <a:rPr lang="en-US" u="sng" dirty="0" smtClean="0">
                <a:solidFill>
                  <a:srgbClr val="002060"/>
                </a:solidFill>
                <a:latin typeface="Arial" pitchFamily="34" charset="0"/>
                <a:cs typeface="Arial" pitchFamily="34" charset="0"/>
              </a:rPr>
              <a:t>HG1.408/2008</a:t>
            </a:r>
            <a:r>
              <a:rPr lang="en-US" dirty="0" smtClean="0">
                <a:solidFill>
                  <a:srgbClr val="002060"/>
                </a:solidFill>
                <a:latin typeface="Arial" pitchFamily="34" charset="0"/>
                <a:cs typeface="Arial" pitchFamily="34" charset="0"/>
              </a:rPr>
              <a:t> </a:t>
            </a:r>
            <a:r>
              <a:rPr lang="en-US" dirty="0">
                <a:solidFill>
                  <a:srgbClr val="002060"/>
                </a:solidFill>
                <a:latin typeface="Arial" pitchFamily="34" charset="0"/>
                <a:cs typeface="Arial" pitchFamily="34" charset="0"/>
              </a:rPr>
              <a:t>privind clasificarea, ambalarea şi etichetarea substanţelor periculoase şi ale </a:t>
            </a:r>
            <a:r>
              <a:rPr lang="en-US" u="sng" dirty="0" smtClean="0">
                <a:solidFill>
                  <a:srgbClr val="002060"/>
                </a:solidFill>
                <a:latin typeface="Arial" pitchFamily="34" charset="0"/>
                <a:cs typeface="Arial" pitchFamily="34" charset="0"/>
              </a:rPr>
              <a:t>HG 937/2010</a:t>
            </a:r>
            <a:r>
              <a:rPr lang="en-US" dirty="0" smtClean="0">
                <a:solidFill>
                  <a:srgbClr val="002060"/>
                </a:solidFill>
                <a:latin typeface="Arial" pitchFamily="34" charset="0"/>
                <a:cs typeface="Arial" pitchFamily="34" charset="0"/>
              </a:rPr>
              <a:t> </a:t>
            </a:r>
            <a:r>
              <a:rPr lang="en-US" dirty="0">
                <a:solidFill>
                  <a:srgbClr val="002060"/>
                </a:solidFill>
                <a:latin typeface="Arial" pitchFamily="34" charset="0"/>
                <a:cs typeface="Arial" pitchFamily="34" charset="0"/>
              </a:rPr>
              <a:t>privind clasificarea, ambalarea şi etichetarea la introducerea pe piaţă a preparatelor periculoase.</a:t>
            </a:r>
          </a:p>
          <a:p>
            <a:pPr algn="just"/>
            <a:r>
              <a:rPr lang="en-US" dirty="0">
                <a:solidFill>
                  <a:srgbClr val="002060"/>
                </a:solidFill>
                <a:latin typeface="Arial" pitchFamily="34" charset="0"/>
                <a:cs typeface="Arial" pitchFamily="34" charset="0"/>
              </a:rPr>
              <a:t>    (2) </a:t>
            </a:r>
            <a:r>
              <a:rPr lang="en-US" b="1" dirty="0">
                <a:solidFill>
                  <a:srgbClr val="002060"/>
                </a:solidFill>
                <a:latin typeface="Arial" pitchFamily="34" charset="0"/>
                <a:cs typeface="Arial" pitchFamily="34" charset="0"/>
              </a:rPr>
              <a:t>Transferul deşeurilor periculoase pe teritoriul naţional </a:t>
            </a:r>
            <a:r>
              <a:rPr lang="en-US" dirty="0">
                <a:solidFill>
                  <a:srgbClr val="002060"/>
                </a:solidFill>
                <a:latin typeface="Arial" pitchFamily="34" charset="0"/>
                <a:cs typeface="Arial" pitchFamily="34" charset="0"/>
              </a:rPr>
              <a:t>trebuie să fie însoţit de documentul de identificare prevăzut în </a:t>
            </a:r>
            <a:r>
              <a:rPr lang="en-US" u="sng" dirty="0">
                <a:solidFill>
                  <a:srgbClr val="002060"/>
                </a:solidFill>
                <a:latin typeface="Arial" pitchFamily="34" charset="0"/>
                <a:cs typeface="Arial" pitchFamily="34" charset="0"/>
              </a:rPr>
              <a:t>anexa IB</a:t>
            </a:r>
            <a:r>
              <a:rPr lang="en-US" dirty="0">
                <a:solidFill>
                  <a:srgbClr val="002060"/>
                </a:solidFill>
                <a:latin typeface="Arial" pitchFamily="34" charset="0"/>
                <a:cs typeface="Arial" pitchFamily="34" charset="0"/>
              </a:rPr>
              <a:t> la </a:t>
            </a:r>
            <a:r>
              <a:rPr lang="en-US" dirty="0" smtClean="0">
                <a:solidFill>
                  <a:srgbClr val="002060"/>
                </a:solidFill>
                <a:latin typeface="Arial" pitchFamily="34" charset="0"/>
                <a:cs typeface="Arial" pitchFamily="34" charset="0"/>
              </a:rPr>
              <a:t>Regulamentul 1.013/2006/CE, </a:t>
            </a:r>
            <a:r>
              <a:rPr lang="en-US" dirty="0">
                <a:solidFill>
                  <a:srgbClr val="002060"/>
                </a:solidFill>
                <a:latin typeface="Arial" pitchFamily="34" charset="0"/>
                <a:cs typeface="Arial" pitchFamily="34" charset="0"/>
              </a:rPr>
              <a:t>cu modificările şi completările ulterioare.</a:t>
            </a:r>
          </a:p>
          <a:p>
            <a:pPr algn="just"/>
            <a:endParaRPr lang="en-US" dirty="0" smtClean="0">
              <a:solidFill>
                <a:srgbClr val="002060"/>
              </a:solidFill>
            </a:endParaRPr>
          </a:p>
          <a:p>
            <a:endParaRPr lang="en-US" dirty="0"/>
          </a:p>
        </p:txBody>
      </p:sp>
    </p:spTree>
    <p:extLst>
      <p:ext uri="{BB962C8B-B14F-4D97-AF65-F5344CB8AC3E}">
        <p14:creationId xmlns:p14="http://schemas.microsoft.com/office/powerpoint/2010/main" val="3836829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55000" lnSpcReduction="20000"/>
          </a:bodyPr>
          <a:lstStyle/>
          <a:p>
            <a:r>
              <a:rPr lang="en-US" sz="2500" dirty="0">
                <a:solidFill>
                  <a:srgbClr val="002060"/>
                </a:solidFill>
                <a:latin typeface="Arial" pitchFamily="34" charset="0"/>
                <a:cs typeface="Arial" pitchFamily="34" charset="0"/>
              </a:rPr>
              <a:t>ART. 49</a:t>
            </a:r>
          </a:p>
          <a:p>
            <a:pPr algn="just"/>
            <a:r>
              <a:rPr lang="en-US" sz="2500" dirty="0">
                <a:latin typeface="Arial" pitchFamily="34" charset="0"/>
                <a:cs typeface="Arial" pitchFamily="34" charset="0"/>
              </a:rPr>
              <a:t>    </a:t>
            </a:r>
            <a:r>
              <a:rPr lang="en-US" sz="2500" dirty="0">
                <a:solidFill>
                  <a:srgbClr val="002060"/>
                </a:solidFill>
                <a:latin typeface="Arial" pitchFamily="34" charset="0"/>
                <a:cs typeface="Arial" pitchFamily="34" charset="0"/>
              </a:rPr>
              <a:t>(1) Producătorii de deşeuri, deţinătorii de deşeuri, comercianţii şi brokerii, aşa cum sunt definiţi în </a:t>
            </a:r>
            <a:r>
              <a:rPr lang="en-US" sz="2500" u="sng" dirty="0">
                <a:solidFill>
                  <a:srgbClr val="002060"/>
                </a:solidFill>
                <a:latin typeface="Arial" pitchFamily="34" charset="0"/>
                <a:cs typeface="Arial" pitchFamily="34" charset="0"/>
              </a:rPr>
              <a:t>anexa nr. 1</a:t>
            </a:r>
            <a:r>
              <a:rPr lang="en-US" sz="2500" dirty="0">
                <a:solidFill>
                  <a:srgbClr val="002060"/>
                </a:solidFill>
                <a:latin typeface="Arial" pitchFamily="34" charset="0"/>
                <a:cs typeface="Arial" pitchFamily="34" charset="0"/>
              </a:rPr>
              <a:t>, precum şi operatorii economici care desfăşoară activităţi de tratare a deşeurilor </a:t>
            </a:r>
            <a:r>
              <a:rPr lang="en-US" sz="2500" b="1" dirty="0">
                <a:solidFill>
                  <a:srgbClr val="7030A0"/>
                </a:solidFill>
                <a:latin typeface="Arial" pitchFamily="34" charset="0"/>
                <a:cs typeface="Arial" pitchFamily="34" charset="0"/>
              </a:rPr>
              <a:t>sunt obligaţi să asigure evidenţa gestiunii deşeurilor pentru fiecare tip de deşeu, în conformitate cu modelul prevăzut în </a:t>
            </a:r>
            <a:r>
              <a:rPr lang="en-US" sz="2500" b="1" u="sng" dirty="0">
                <a:solidFill>
                  <a:srgbClr val="7030A0"/>
                </a:solidFill>
                <a:latin typeface="Arial" pitchFamily="34" charset="0"/>
                <a:cs typeface="Arial" pitchFamily="34" charset="0"/>
              </a:rPr>
              <a:t>anexa nr. 1</a:t>
            </a:r>
            <a:r>
              <a:rPr lang="en-US" sz="2500" b="1" dirty="0">
                <a:solidFill>
                  <a:srgbClr val="7030A0"/>
                </a:solidFill>
                <a:latin typeface="Arial" pitchFamily="34" charset="0"/>
                <a:cs typeface="Arial" pitchFamily="34" charset="0"/>
              </a:rPr>
              <a:t> la </a:t>
            </a:r>
            <a:r>
              <a:rPr lang="en-US" sz="2500" b="1" dirty="0" smtClean="0">
                <a:solidFill>
                  <a:srgbClr val="7030A0"/>
                </a:solidFill>
                <a:latin typeface="Arial" pitchFamily="34" charset="0"/>
                <a:cs typeface="Arial" pitchFamily="34" charset="0"/>
              </a:rPr>
              <a:t>HG </a:t>
            </a:r>
            <a:r>
              <a:rPr lang="en-US" sz="2500" b="1" dirty="0">
                <a:solidFill>
                  <a:srgbClr val="7030A0"/>
                </a:solidFill>
                <a:latin typeface="Arial" pitchFamily="34" charset="0"/>
                <a:cs typeface="Arial" pitchFamily="34" charset="0"/>
              </a:rPr>
              <a:t>856/2002</a:t>
            </a:r>
            <a:r>
              <a:rPr lang="en-US" sz="2500" dirty="0">
                <a:solidFill>
                  <a:srgbClr val="7030A0"/>
                </a:solidFill>
                <a:latin typeface="Arial" pitchFamily="34" charset="0"/>
                <a:cs typeface="Arial" pitchFamily="34" charset="0"/>
              </a:rPr>
              <a:t>, </a:t>
            </a:r>
            <a:r>
              <a:rPr lang="en-US" sz="2500" b="1" dirty="0">
                <a:solidFill>
                  <a:srgbClr val="7030A0"/>
                </a:solidFill>
                <a:latin typeface="Arial" pitchFamily="34" charset="0"/>
                <a:cs typeface="Arial" pitchFamily="34" charset="0"/>
              </a:rPr>
              <a:t>cu completările ulterioare, şi să o transmită anual agenţiei judeţene pentru protecţia mediului.</a:t>
            </a:r>
          </a:p>
          <a:p>
            <a:pPr algn="just"/>
            <a:r>
              <a:rPr lang="en-US" sz="2500" dirty="0">
                <a:solidFill>
                  <a:srgbClr val="002060"/>
                </a:solidFill>
                <a:latin typeface="Arial" pitchFamily="34" charset="0"/>
                <a:cs typeface="Arial" pitchFamily="34" charset="0"/>
              </a:rPr>
              <a:t>    (2) Producătorii şi deţinătorii de deşeuri persoane juridice, pe lângă evidenţa prevăzută la alin. (1), trebuie </a:t>
            </a:r>
            <a:r>
              <a:rPr lang="en-US" sz="2500" b="1" dirty="0">
                <a:solidFill>
                  <a:srgbClr val="002060"/>
                </a:solidFill>
                <a:latin typeface="Arial" pitchFamily="34" charset="0"/>
                <a:cs typeface="Arial" pitchFamily="34" charset="0"/>
              </a:rPr>
              <a:t>să păstreze buletinele de analiză care caracterizează deşeurile periculoase generate din propria activitate şi să le transmită, la cerere, autorităţilor competente pentru protecţia mediului.</a:t>
            </a:r>
          </a:p>
          <a:p>
            <a:pPr algn="just"/>
            <a:r>
              <a:rPr lang="en-US" sz="2500" dirty="0">
                <a:solidFill>
                  <a:srgbClr val="002060"/>
                </a:solidFill>
                <a:latin typeface="Arial" pitchFamily="34" charset="0"/>
                <a:cs typeface="Arial" pitchFamily="34" charset="0"/>
              </a:rPr>
              <a:t>    (3) Agenţia pentru protecţia mediului păstrează pentru scopuri statistice, cel puţin 5 ani, evidenţele prevăzute la alin. (1</a:t>
            </a:r>
            <a:r>
              <a:rPr lang="en-US" sz="2500" dirty="0" smtClean="0">
                <a:solidFill>
                  <a:srgbClr val="002060"/>
                </a:solidFill>
                <a:latin typeface="Arial" pitchFamily="34" charset="0"/>
                <a:cs typeface="Arial" pitchFamily="34" charset="0"/>
              </a:rPr>
              <a:t>).</a:t>
            </a:r>
          </a:p>
          <a:p>
            <a:pPr algn="just"/>
            <a:r>
              <a:rPr lang="en-US" sz="2500" dirty="0">
                <a:solidFill>
                  <a:srgbClr val="002060"/>
                </a:solidFill>
                <a:latin typeface="Arial" pitchFamily="34" charset="0"/>
                <a:cs typeface="Arial" pitchFamily="34" charset="0"/>
              </a:rPr>
              <a:t>(5) Operatorii economici prevăzuţi la alin. (1) </a:t>
            </a:r>
            <a:r>
              <a:rPr lang="en-US" sz="2500" b="1" dirty="0">
                <a:solidFill>
                  <a:srgbClr val="002060"/>
                </a:solidFill>
                <a:latin typeface="Arial" pitchFamily="34" charset="0"/>
                <a:cs typeface="Arial" pitchFamily="34" charset="0"/>
              </a:rPr>
              <a:t>sunt obligaţi să păstreze evidenţa gestiunii deşeurilor cel puţin 3 ani, </a:t>
            </a:r>
            <a:r>
              <a:rPr lang="en-US" sz="2500" dirty="0">
                <a:solidFill>
                  <a:srgbClr val="002060"/>
                </a:solidFill>
                <a:latin typeface="Arial" pitchFamily="34" charset="0"/>
                <a:cs typeface="Arial" pitchFamily="34" charset="0"/>
              </a:rPr>
              <a:t>cu excepţia operatorilor economici care desfăşoară activităţi de transport, care trebuie să păstreze evidenţa timp de cel puţin 12 luni.</a:t>
            </a:r>
          </a:p>
          <a:p>
            <a:pPr algn="just"/>
            <a:r>
              <a:rPr lang="en-US" sz="2500" dirty="0">
                <a:solidFill>
                  <a:srgbClr val="002060"/>
                </a:solidFill>
                <a:latin typeface="Arial" pitchFamily="34" charset="0"/>
                <a:cs typeface="Arial" pitchFamily="34" charset="0"/>
              </a:rPr>
              <a:t>    </a:t>
            </a:r>
            <a:r>
              <a:rPr lang="en-US" sz="2500" b="1" dirty="0">
                <a:solidFill>
                  <a:srgbClr val="002060"/>
                </a:solidFill>
                <a:latin typeface="Arial" pitchFamily="34" charset="0"/>
                <a:cs typeface="Arial" pitchFamily="34" charset="0"/>
              </a:rPr>
              <a:t>(6) La cererea autorităţilor competente sau a unui deţinător anterior sunt furnizate documentele justificative conform cărora operaţiunile de gestionare au fost efectuate.</a:t>
            </a:r>
          </a:p>
          <a:p>
            <a:pPr algn="just"/>
            <a:r>
              <a:rPr lang="en-US" sz="2500" dirty="0">
                <a:solidFill>
                  <a:srgbClr val="002060"/>
                </a:solidFill>
                <a:latin typeface="Arial" pitchFamily="34" charset="0"/>
                <a:cs typeface="Arial" pitchFamily="34" charset="0"/>
              </a:rPr>
              <a:t>    (7) Prin excepţie de la prevederile alin. (1), instituţiile care desfăşoară activităţi care privesc apărarea ţării şi securitatea naţională transmit evidenţa gestiunii deşeurilor anual, centralizat, la autoritatea publică centrală pentru protecţia mediului.</a:t>
            </a:r>
          </a:p>
          <a:p>
            <a:pPr algn="just"/>
            <a:r>
              <a:rPr lang="en-US" sz="2500" dirty="0">
                <a:solidFill>
                  <a:srgbClr val="002060"/>
                </a:solidFill>
                <a:latin typeface="Arial" pitchFamily="34" charset="0"/>
                <a:cs typeface="Arial" pitchFamily="34" charset="0"/>
              </a:rPr>
              <a:t>    </a:t>
            </a:r>
            <a:r>
              <a:rPr lang="en-US" sz="2500" b="1" dirty="0">
                <a:solidFill>
                  <a:srgbClr val="002060"/>
                </a:solidFill>
                <a:latin typeface="Arial" pitchFamily="34" charset="0"/>
                <a:cs typeface="Arial" pitchFamily="34" charset="0"/>
              </a:rPr>
              <a:t>(8) ANPM centralizează informaţiile prevăzute în </a:t>
            </a:r>
            <a:r>
              <a:rPr lang="en-US" sz="2500" b="1" u="sng" dirty="0">
                <a:solidFill>
                  <a:srgbClr val="002060"/>
                </a:solidFill>
                <a:latin typeface="Arial" pitchFamily="34" charset="0"/>
                <a:cs typeface="Arial" pitchFamily="34" charset="0"/>
              </a:rPr>
              <a:t>anexa nr. 1</a:t>
            </a:r>
            <a:r>
              <a:rPr lang="en-US" sz="2500" b="1" dirty="0">
                <a:solidFill>
                  <a:srgbClr val="002060"/>
                </a:solidFill>
                <a:latin typeface="Arial" pitchFamily="34" charset="0"/>
                <a:cs typeface="Arial" pitchFamily="34" charset="0"/>
              </a:rPr>
              <a:t> la </a:t>
            </a:r>
            <a:r>
              <a:rPr lang="en-US" sz="2500" b="1" dirty="0" smtClean="0">
                <a:solidFill>
                  <a:srgbClr val="002060"/>
                </a:solidFill>
                <a:latin typeface="Arial" pitchFamily="34" charset="0"/>
                <a:cs typeface="Arial" pitchFamily="34" charset="0"/>
              </a:rPr>
              <a:t>HG 856/2002</a:t>
            </a:r>
            <a:r>
              <a:rPr lang="en-US" sz="2500" b="1" dirty="0">
                <a:solidFill>
                  <a:srgbClr val="002060"/>
                </a:solidFill>
                <a:latin typeface="Arial" pitchFamily="34" charset="0"/>
                <a:cs typeface="Arial" pitchFamily="34" charset="0"/>
              </a:rPr>
              <a:t>, cu completările ulterioare, colectate de agenţiile pentru protecţia mediului.</a:t>
            </a:r>
          </a:p>
          <a:p>
            <a:pPr marL="0" indent="0" algn="just">
              <a:buNone/>
            </a:pPr>
            <a:endParaRPr lang="en-US" dirty="0" smtClean="0">
              <a:solidFill>
                <a:srgbClr val="002060"/>
              </a:solidFill>
            </a:endParaRPr>
          </a:p>
          <a:p>
            <a:endParaRPr lang="en-US" dirty="0"/>
          </a:p>
        </p:txBody>
      </p:sp>
    </p:spTree>
    <p:extLst>
      <p:ext uri="{BB962C8B-B14F-4D97-AF65-F5344CB8AC3E}">
        <p14:creationId xmlns:p14="http://schemas.microsoft.com/office/powerpoint/2010/main" val="1701255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 MULTUMESC PENTRU ATENTIE !</a:t>
            </a:r>
          </a:p>
        </p:txBody>
      </p:sp>
      <p:sp>
        <p:nvSpPr>
          <p:cNvPr id="3" name="Text Placeholder 2"/>
          <p:cNvSpPr>
            <a:spLocks noGrp="1"/>
          </p:cNvSpPr>
          <p:nvPr>
            <p:ph type="body" idx="1"/>
          </p:nvPr>
        </p:nvSpPr>
        <p:spPr/>
        <p:txBody>
          <a:bodyPr>
            <a:normAutofit fontScale="55000" lnSpcReduction="20000"/>
          </a:bodyPr>
          <a:lstStyle/>
          <a:p>
            <a:r>
              <a:rPr lang="en-US" b="1" dirty="0">
                <a:solidFill>
                  <a:schemeClr val="tx1"/>
                </a:solidFill>
                <a:latin typeface="Arial Black" pitchFamily="34" charset="0"/>
              </a:rPr>
              <a:t>AGENTIA NATIONALA PENTRU PROTECTIA MEDIULUI </a:t>
            </a:r>
            <a:br>
              <a:rPr lang="en-US" b="1" dirty="0">
                <a:solidFill>
                  <a:schemeClr val="tx1"/>
                </a:solidFill>
                <a:latin typeface="Arial Black" pitchFamily="34" charset="0"/>
              </a:rPr>
            </a:br>
            <a:r>
              <a:rPr lang="en-US" b="1" dirty="0">
                <a:solidFill>
                  <a:schemeClr val="tx1"/>
                </a:solidFill>
                <a:latin typeface="Arial Black" pitchFamily="34" charset="0"/>
              </a:rPr>
              <a:t>DIRECTIA DESEURI SI SUBSTANTE CHIMICE PERICULOASE</a:t>
            </a:r>
            <a:br>
              <a:rPr lang="en-US" b="1" dirty="0">
                <a:solidFill>
                  <a:schemeClr val="tx1"/>
                </a:solidFill>
                <a:latin typeface="Arial Black" pitchFamily="34" charset="0"/>
              </a:rPr>
            </a:br>
            <a:r>
              <a:rPr lang="en-US" b="1" dirty="0">
                <a:solidFill>
                  <a:schemeClr val="tx1"/>
                </a:solidFill>
                <a:latin typeface="Arial Black" pitchFamily="34" charset="0"/>
              </a:rPr>
              <a:t>Claudia Pârvu</a:t>
            </a:r>
          </a:p>
          <a:p>
            <a:r>
              <a:rPr lang="en-US" b="1" dirty="0">
                <a:solidFill>
                  <a:schemeClr val="tx1"/>
                </a:solidFill>
                <a:latin typeface="Arial Black" pitchFamily="34" charset="0"/>
              </a:rPr>
              <a:t>Tel. 021 207 11 08</a:t>
            </a:r>
          </a:p>
          <a:p>
            <a:r>
              <a:rPr lang="en-US" b="1" dirty="0" smtClean="0">
                <a:solidFill>
                  <a:schemeClr val="tx1"/>
                </a:solidFill>
                <a:latin typeface="Arial Black" pitchFamily="34" charset="0"/>
                <a:hlinkClick r:id="rId2"/>
              </a:rPr>
              <a:t>claudia.babescu@anpm.ro</a:t>
            </a:r>
            <a:endParaRPr lang="en-US" b="1" dirty="0">
              <a:solidFill>
                <a:schemeClr val="tx1"/>
              </a:solidFill>
              <a:latin typeface="Arial Black" pitchFamily="34" charset="0"/>
            </a:endParaRPr>
          </a:p>
          <a:p>
            <a:r>
              <a:rPr lang="en-US" b="1" dirty="0" smtClean="0">
                <a:solidFill>
                  <a:schemeClr val="tx1"/>
                </a:solidFill>
                <a:latin typeface="Arial Black" pitchFamily="34" charset="0"/>
              </a:rPr>
              <a:t>25-28</a:t>
            </a:r>
            <a:r>
              <a:rPr lang="en-US" b="1" dirty="0" smtClean="0">
                <a:solidFill>
                  <a:schemeClr val="tx1"/>
                </a:solidFill>
                <a:latin typeface="Arial Black" pitchFamily="34" charset="0"/>
              </a:rPr>
              <a:t> </a:t>
            </a:r>
            <a:r>
              <a:rPr lang="en-US" b="1" dirty="0" smtClean="0">
                <a:solidFill>
                  <a:schemeClr val="tx1"/>
                </a:solidFill>
                <a:latin typeface="Arial Black" pitchFamily="34" charset="0"/>
              </a:rPr>
              <a:t>octombrie 2016</a:t>
            </a:r>
            <a:endParaRPr lang="en-US" dirty="0">
              <a:solidFill>
                <a:schemeClr val="tx1"/>
              </a:solidFill>
            </a:endParaRPr>
          </a:p>
          <a:p>
            <a:endParaRPr lang="en-US" dirty="0"/>
          </a:p>
        </p:txBody>
      </p:sp>
    </p:spTree>
    <p:extLst>
      <p:ext uri="{BB962C8B-B14F-4D97-AF65-F5344CB8AC3E}">
        <p14:creationId xmlns:p14="http://schemas.microsoft.com/office/powerpoint/2010/main" val="18641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62500" lnSpcReduction="20000"/>
          </a:bodyPr>
          <a:lstStyle/>
          <a:p>
            <a:r>
              <a:rPr lang="en-US" b="1" dirty="0">
                <a:solidFill>
                  <a:srgbClr val="002060"/>
                </a:solidFill>
                <a:latin typeface="Arial" pitchFamily="34" charset="0"/>
                <a:cs typeface="Arial" pitchFamily="34" charset="0"/>
              </a:rPr>
              <a:t>&amp; 2. Domeniul de aplicare</a:t>
            </a:r>
          </a:p>
          <a:p>
            <a:r>
              <a:rPr lang="en-US" b="1" dirty="0">
                <a:solidFill>
                  <a:srgbClr val="002060"/>
                </a:solidFill>
                <a:latin typeface="Arial" pitchFamily="34" charset="0"/>
                <a:cs typeface="Arial" pitchFamily="34" charset="0"/>
              </a:rPr>
              <a:t>    ART. 2</a:t>
            </a:r>
          </a:p>
          <a:p>
            <a:r>
              <a:rPr lang="en-US" b="1" dirty="0">
                <a:solidFill>
                  <a:srgbClr val="002060"/>
                </a:solidFill>
                <a:latin typeface="Arial" pitchFamily="34" charset="0"/>
                <a:cs typeface="Arial" pitchFamily="34" charset="0"/>
              </a:rPr>
              <a:t>    (1) Se exclud din domeniul de aplicare al prezentei legi următoarele:</a:t>
            </a:r>
          </a:p>
          <a:p>
            <a:pPr algn="just"/>
            <a:r>
              <a:rPr lang="en-US" dirty="0">
                <a:solidFill>
                  <a:srgbClr val="002060"/>
                </a:solidFill>
                <a:latin typeface="Arial" pitchFamily="34" charset="0"/>
                <a:cs typeface="Arial" pitchFamily="34" charset="0"/>
              </a:rPr>
              <a:t>    a) </a:t>
            </a:r>
            <a:r>
              <a:rPr lang="en-US" b="1" dirty="0">
                <a:solidFill>
                  <a:srgbClr val="002060"/>
                </a:solidFill>
                <a:latin typeface="Arial" pitchFamily="34" charset="0"/>
                <a:cs typeface="Arial" pitchFamily="34" charset="0"/>
              </a:rPr>
              <a:t>efluenţii gazoşi emişi în atmosferă şi dioxidul de carbon </a:t>
            </a:r>
            <a:r>
              <a:rPr lang="en-US" dirty="0">
                <a:solidFill>
                  <a:srgbClr val="002060"/>
                </a:solidFill>
                <a:latin typeface="Arial" pitchFamily="34" charset="0"/>
                <a:cs typeface="Arial" pitchFamily="34" charset="0"/>
              </a:rPr>
              <a:t>captat şi transportat în scopul stocării geologice şi stocat geologic potrivit prevederilor Directivei 2009/31/CE </a:t>
            </a:r>
            <a:r>
              <a:rPr lang="en-US" dirty="0" smtClean="0">
                <a:solidFill>
                  <a:srgbClr val="002060"/>
                </a:solidFill>
                <a:latin typeface="Arial" pitchFamily="34" charset="0"/>
                <a:cs typeface="Arial" pitchFamily="34" charset="0"/>
              </a:rPr>
              <a:t>privind </a:t>
            </a:r>
            <a:r>
              <a:rPr lang="en-US" dirty="0">
                <a:solidFill>
                  <a:srgbClr val="002060"/>
                </a:solidFill>
                <a:latin typeface="Arial" pitchFamily="34" charset="0"/>
                <a:cs typeface="Arial" pitchFamily="34" charset="0"/>
              </a:rPr>
              <a:t>stocarea geologică a dioxidului de carbon şi de modificare a Directivei </a:t>
            </a:r>
            <a:r>
              <a:rPr lang="en-US" dirty="0" smtClean="0">
                <a:solidFill>
                  <a:srgbClr val="002060"/>
                </a:solidFill>
                <a:latin typeface="Arial" pitchFamily="34" charset="0"/>
                <a:cs typeface="Arial" pitchFamily="34" charset="0"/>
              </a:rPr>
              <a:t>85/337/CEE, </a:t>
            </a:r>
            <a:r>
              <a:rPr lang="en-US" dirty="0">
                <a:solidFill>
                  <a:srgbClr val="002060"/>
                </a:solidFill>
                <a:latin typeface="Arial" pitchFamily="34" charset="0"/>
                <a:cs typeface="Arial" pitchFamily="34" charset="0"/>
              </a:rPr>
              <a:t>precum şi a directivelor 2000/60/CE, 2001/80/CE, 2004/35/CE, 2006/12/CE, 2008/1/CE şi a </a:t>
            </a:r>
            <a:r>
              <a:rPr lang="en-US" dirty="0" smtClean="0">
                <a:solidFill>
                  <a:srgbClr val="002060"/>
                </a:solidFill>
                <a:latin typeface="Arial" pitchFamily="34" charset="0"/>
                <a:cs typeface="Arial" pitchFamily="34" charset="0"/>
              </a:rPr>
              <a:t>Regulamentului</a:t>
            </a:r>
            <a:r>
              <a:rPr lang="en-US" dirty="0">
                <a:solidFill>
                  <a:srgbClr val="002060"/>
                </a:solidFill>
                <a:latin typeface="Arial" pitchFamily="34" charset="0"/>
                <a:cs typeface="Arial" pitchFamily="34" charset="0"/>
              </a:rPr>
              <a:t> </a:t>
            </a:r>
            <a:r>
              <a:rPr lang="en-US" dirty="0" smtClean="0">
                <a:solidFill>
                  <a:srgbClr val="002060"/>
                </a:solidFill>
                <a:latin typeface="Arial" pitchFamily="34" charset="0"/>
                <a:cs typeface="Arial" pitchFamily="34" charset="0"/>
              </a:rPr>
              <a:t>1.013/2006/CE, </a:t>
            </a:r>
            <a:r>
              <a:rPr lang="en-US" dirty="0">
                <a:solidFill>
                  <a:srgbClr val="002060"/>
                </a:solidFill>
                <a:latin typeface="Arial" pitchFamily="34" charset="0"/>
                <a:cs typeface="Arial" pitchFamily="34" charset="0"/>
              </a:rPr>
              <a:t>cu modificările ulterioare, sau excluşi din domeniul de aplicare al respectivei directive potrivit prevederilor art. 2 alin. (2) din aceasta;</a:t>
            </a:r>
          </a:p>
          <a:p>
            <a:pPr algn="just"/>
            <a:r>
              <a:rPr lang="en-US" dirty="0">
                <a:latin typeface="Arial" pitchFamily="34" charset="0"/>
                <a:cs typeface="Arial" pitchFamily="34" charset="0"/>
              </a:rPr>
              <a:t>    </a:t>
            </a:r>
            <a:r>
              <a:rPr lang="en-US" dirty="0">
                <a:solidFill>
                  <a:srgbClr val="002060"/>
                </a:solidFill>
                <a:latin typeface="Arial" pitchFamily="34" charset="0"/>
                <a:cs typeface="Arial" pitchFamily="34" charset="0"/>
              </a:rPr>
              <a:t>b) </a:t>
            </a:r>
            <a:r>
              <a:rPr lang="en-US" b="1" dirty="0">
                <a:solidFill>
                  <a:srgbClr val="002060"/>
                </a:solidFill>
                <a:latin typeface="Arial" pitchFamily="34" charset="0"/>
                <a:cs typeface="Arial" pitchFamily="34" charset="0"/>
              </a:rPr>
              <a:t>solurile</a:t>
            </a:r>
            <a:r>
              <a:rPr lang="en-US" dirty="0">
                <a:solidFill>
                  <a:srgbClr val="002060"/>
                </a:solidFill>
                <a:latin typeface="Arial" pitchFamily="34" charset="0"/>
                <a:cs typeface="Arial" pitchFamily="34" charset="0"/>
              </a:rPr>
              <a:t> (in situ), inclusiv solurile contaminate neexcavate şi clădiri legate permanent de sol;</a:t>
            </a:r>
          </a:p>
          <a:p>
            <a:pPr algn="just"/>
            <a:r>
              <a:rPr lang="en-US" dirty="0">
                <a:latin typeface="Arial" pitchFamily="34" charset="0"/>
                <a:cs typeface="Arial" pitchFamily="34" charset="0"/>
              </a:rPr>
              <a:t>    </a:t>
            </a:r>
            <a:r>
              <a:rPr lang="en-US" dirty="0">
                <a:solidFill>
                  <a:srgbClr val="002060"/>
                </a:solidFill>
                <a:latin typeface="Arial" pitchFamily="34" charset="0"/>
                <a:cs typeface="Arial" pitchFamily="34" charset="0"/>
              </a:rPr>
              <a:t>c) </a:t>
            </a:r>
            <a:r>
              <a:rPr lang="en-US" b="1" dirty="0">
                <a:solidFill>
                  <a:srgbClr val="002060"/>
                </a:solidFill>
                <a:latin typeface="Arial" pitchFamily="34" charset="0"/>
                <a:cs typeface="Arial" pitchFamily="34" charset="0"/>
              </a:rPr>
              <a:t>solurile necontaminate şi alte materiale geologice naturale excavate </a:t>
            </a:r>
            <a:r>
              <a:rPr lang="en-US" dirty="0">
                <a:solidFill>
                  <a:srgbClr val="002060"/>
                </a:solidFill>
                <a:latin typeface="Arial" pitchFamily="34" charset="0"/>
                <a:cs typeface="Arial" pitchFamily="34" charset="0"/>
              </a:rPr>
              <a:t>în timpul activităţilor de construcţie, în cazul în care este cert că respectivul material va fi utilizat pentru construcţii în starea sa naturală şi pe locul de unde a fost excavat;</a:t>
            </a:r>
          </a:p>
          <a:p>
            <a:pPr algn="just"/>
            <a:r>
              <a:rPr lang="en-US" dirty="0">
                <a:latin typeface="Arial" pitchFamily="34" charset="0"/>
                <a:cs typeface="Arial" pitchFamily="34" charset="0"/>
              </a:rPr>
              <a:t>    </a:t>
            </a:r>
            <a:r>
              <a:rPr lang="en-US" dirty="0">
                <a:solidFill>
                  <a:srgbClr val="002060"/>
                </a:solidFill>
                <a:latin typeface="Arial" pitchFamily="34" charset="0"/>
                <a:cs typeface="Arial" pitchFamily="34" charset="0"/>
              </a:rPr>
              <a:t>d) </a:t>
            </a:r>
            <a:r>
              <a:rPr lang="en-US" b="1" dirty="0">
                <a:solidFill>
                  <a:srgbClr val="002060"/>
                </a:solidFill>
                <a:latin typeface="Arial" pitchFamily="34" charset="0"/>
                <a:cs typeface="Arial" pitchFamily="34" charset="0"/>
              </a:rPr>
              <a:t>deşeurile radioactive</a:t>
            </a:r>
            <a:r>
              <a:rPr lang="en-US" dirty="0">
                <a:solidFill>
                  <a:srgbClr val="002060"/>
                </a:solidFill>
                <a:latin typeface="Arial" pitchFamily="34" charset="0"/>
                <a:cs typeface="Arial" pitchFamily="34" charset="0"/>
              </a:rPr>
              <a:t>;</a:t>
            </a:r>
          </a:p>
          <a:p>
            <a:pPr algn="just"/>
            <a:r>
              <a:rPr lang="en-US" dirty="0">
                <a:solidFill>
                  <a:srgbClr val="002060"/>
                </a:solidFill>
                <a:latin typeface="Arial" pitchFamily="34" charset="0"/>
                <a:cs typeface="Arial" pitchFamily="34" charset="0"/>
              </a:rPr>
              <a:t>    e) </a:t>
            </a:r>
            <a:r>
              <a:rPr lang="en-US" b="1" dirty="0">
                <a:solidFill>
                  <a:srgbClr val="002060"/>
                </a:solidFill>
                <a:latin typeface="Arial" pitchFamily="34" charset="0"/>
                <a:cs typeface="Arial" pitchFamily="34" charset="0"/>
              </a:rPr>
              <a:t>explozibilii declasaţi</a:t>
            </a:r>
            <a:r>
              <a:rPr lang="en-US" dirty="0">
                <a:solidFill>
                  <a:srgbClr val="002060"/>
                </a:solidFill>
                <a:latin typeface="Arial" pitchFamily="34" charset="0"/>
                <a:cs typeface="Arial" pitchFamily="34" charset="0"/>
              </a:rPr>
              <a:t>;</a:t>
            </a:r>
          </a:p>
          <a:p>
            <a:pPr algn="just"/>
            <a:r>
              <a:rPr lang="en-US" dirty="0">
                <a:solidFill>
                  <a:srgbClr val="002060"/>
                </a:solidFill>
                <a:latin typeface="Arial" pitchFamily="34" charset="0"/>
                <a:cs typeface="Arial" pitchFamily="34" charset="0"/>
              </a:rPr>
              <a:t>    f) </a:t>
            </a:r>
            <a:r>
              <a:rPr lang="en-US" b="1" dirty="0">
                <a:solidFill>
                  <a:srgbClr val="002060"/>
                </a:solidFill>
                <a:latin typeface="Arial" pitchFamily="34" charset="0"/>
                <a:cs typeface="Arial" pitchFamily="34" charset="0"/>
              </a:rPr>
              <a:t>materiile fecale</a:t>
            </a:r>
            <a:r>
              <a:rPr lang="en-US" dirty="0">
                <a:solidFill>
                  <a:srgbClr val="002060"/>
                </a:solidFill>
                <a:latin typeface="Arial" pitchFamily="34" charset="0"/>
                <a:cs typeface="Arial" pitchFamily="34" charset="0"/>
              </a:rPr>
              <a:t>, în cazul în care acestea nu intră sub incidenţa alin. (2) lit. b), </a:t>
            </a:r>
            <a:r>
              <a:rPr lang="en-US" b="1" dirty="0">
                <a:solidFill>
                  <a:srgbClr val="002060"/>
                </a:solidFill>
                <a:latin typeface="Arial" pitchFamily="34" charset="0"/>
                <a:cs typeface="Arial" pitchFamily="34" charset="0"/>
              </a:rPr>
              <a:t>paiele şi alte resturi vegetale nepericuloase </a:t>
            </a:r>
            <a:r>
              <a:rPr lang="en-US" dirty="0">
                <a:solidFill>
                  <a:srgbClr val="002060"/>
                </a:solidFill>
                <a:latin typeface="Arial" pitchFamily="34" charset="0"/>
                <a:cs typeface="Arial" pitchFamily="34" charset="0"/>
              </a:rPr>
              <a:t>provenite din agricultură </a:t>
            </a:r>
            <a:r>
              <a:rPr lang="en-US" dirty="0" smtClean="0">
                <a:solidFill>
                  <a:srgbClr val="002060"/>
                </a:solidFill>
                <a:latin typeface="Arial" pitchFamily="34" charset="0"/>
                <a:cs typeface="Arial" pitchFamily="34" charset="0"/>
              </a:rPr>
              <a:t>sau </a:t>
            </a:r>
            <a:r>
              <a:rPr lang="en-US" dirty="0">
                <a:solidFill>
                  <a:srgbClr val="002060"/>
                </a:solidFill>
                <a:latin typeface="Arial" pitchFamily="34" charset="0"/>
                <a:cs typeface="Arial" pitchFamily="34" charset="0"/>
              </a:rPr>
              <a:t>silvicultură şi care sunt folosite în agricultură ori silvicultură sau pentru producerea de energie din biomasă prin procese ori metode care nu dăunează mediului şi nu pun în pericol sănătatea populaţiei.</a:t>
            </a:r>
          </a:p>
          <a:p>
            <a:pPr algn="just"/>
            <a:endParaRPr lang="en-US" dirty="0">
              <a:solidFill>
                <a:srgbClr val="002060"/>
              </a:solidFill>
            </a:endParaRPr>
          </a:p>
        </p:txBody>
      </p:sp>
    </p:spTree>
    <p:extLst>
      <p:ext uri="{BB962C8B-B14F-4D97-AF65-F5344CB8AC3E}">
        <p14:creationId xmlns:p14="http://schemas.microsoft.com/office/powerpoint/2010/main" val="208895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r>
              <a:rPr lang="en-US" sz="5600" b="1" dirty="0">
                <a:solidFill>
                  <a:srgbClr val="002060"/>
                </a:solidFill>
                <a:latin typeface="Arial" pitchFamily="34" charset="0"/>
                <a:cs typeface="Arial" pitchFamily="34" charset="0"/>
              </a:rPr>
              <a:t>&amp; 2. Domeniul de aplicare</a:t>
            </a:r>
          </a:p>
          <a:p>
            <a:r>
              <a:rPr lang="en-US" sz="5600" b="1" dirty="0">
                <a:solidFill>
                  <a:srgbClr val="002060"/>
                </a:solidFill>
                <a:latin typeface="Arial" pitchFamily="34" charset="0"/>
                <a:cs typeface="Arial" pitchFamily="34" charset="0"/>
              </a:rPr>
              <a:t>    ART. 2</a:t>
            </a:r>
          </a:p>
          <a:p>
            <a:r>
              <a:rPr lang="en-US" sz="5600" dirty="0">
                <a:latin typeface="Arial" pitchFamily="34" charset="0"/>
                <a:cs typeface="Arial" pitchFamily="34" charset="0"/>
              </a:rPr>
              <a:t> </a:t>
            </a:r>
            <a:r>
              <a:rPr lang="en-US" sz="5600" dirty="0">
                <a:solidFill>
                  <a:srgbClr val="002060"/>
                </a:solidFill>
                <a:latin typeface="Arial" pitchFamily="34" charset="0"/>
                <a:cs typeface="Arial" pitchFamily="34" charset="0"/>
              </a:rPr>
              <a:t>(2) </a:t>
            </a:r>
            <a:r>
              <a:rPr lang="en-US" sz="5600" b="1" dirty="0">
                <a:solidFill>
                  <a:srgbClr val="002060"/>
                </a:solidFill>
                <a:latin typeface="Arial" pitchFamily="34" charset="0"/>
                <a:cs typeface="Arial" pitchFamily="34" charset="0"/>
              </a:rPr>
              <a:t>Se exclud din domeniul de aplicare al prezentei legi, în măsura în care sunt reglementate prin alte acte normative</a:t>
            </a:r>
            <a:r>
              <a:rPr lang="en-US" sz="5600" dirty="0">
                <a:solidFill>
                  <a:srgbClr val="002060"/>
                </a:solidFill>
                <a:latin typeface="Arial" pitchFamily="34" charset="0"/>
                <a:cs typeface="Arial" pitchFamily="34" charset="0"/>
              </a:rPr>
              <a:t>, următoarele:</a:t>
            </a:r>
          </a:p>
          <a:p>
            <a:pPr algn="just"/>
            <a:r>
              <a:rPr lang="en-US" sz="5600" dirty="0">
                <a:latin typeface="Arial" pitchFamily="34" charset="0"/>
                <a:cs typeface="Arial" pitchFamily="34" charset="0"/>
              </a:rPr>
              <a:t>    </a:t>
            </a:r>
            <a:r>
              <a:rPr lang="en-US" sz="5600" dirty="0">
                <a:solidFill>
                  <a:srgbClr val="002060"/>
                </a:solidFill>
                <a:latin typeface="Arial" pitchFamily="34" charset="0"/>
                <a:cs typeface="Arial" pitchFamily="34" charset="0"/>
              </a:rPr>
              <a:t>a) </a:t>
            </a:r>
            <a:r>
              <a:rPr lang="en-US" sz="5600" b="1" dirty="0">
                <a:solidFill>
                  <a:srgbClr val="002060"/>
                </a:solidFill>
                <a:latin typeface="Arial" pitchFamily="34" charset="0"/>
                <a:cs typeface="Arial" pitchFamily="34" charset="0"/>
              </a:rPr>
              <a:t>apele uzate;</a:t>
            </a:r>
          </a:p>
          <a:p>
            <a:pPr algn="just"/>
            <a:r>
              <a:rPr lang="en-US" sz="5600" dirty="0">
                <a:solidFill>
                  <a:srgbClr val="002060"/>
                </a:solidFill>
                <a:latin typeface="Arial" pitchFamily="34" charset="0"/>
                <a:cs typeface="Arial" pitchFamily="34" charset="0"/>
              </a:rPr>
              <a:t>    b) </a:t>
            </a:r>
            <a:r>
              <a:rPr lang="en-US" sz="5600" b="1" dirty="0">
                <a:solidFill>
                  <a:srgbClr val="002060"/>
                </a:solidFill>
                <a:latin typeface="Arial" pitchFamily="34" charset="0"/>
                <a:cs typeface="Arial" pitchFamily="34" charset="0"/>
              </a:rPr>
              <a:t>subprodusele de origine animală, inclusiv produse transformate </a:t>
            </a:r>
            <a:r>
              <a:rPr lang="en-US" sz="5600" dirty="0">
                <a:solidFill>
                  <a:srgbClr val="002060"/>
                </a:solidFill>
                <a:latin typeface="Arial" pitchFamily="34" charset="0"/>
                <a:cs typeface="Arial" pitchFamily="34" charset="0"/>
              </a:rPr>
              <a:t>care intră sub incidenţa </a:t>
            </a:r>
            <a:r>
              <a:rPr lang="en-US" sz="5600" dirty="0" smtClean="0">
                <a:solidFill>
                  <a:srgbClr val="002060"/>
                </a:solidFill>
                <a:latin typeface="Arial" pitchFamily="34" charset="0"/>
                <a:cs typeface="Arial" pitchFamily="34" charset="0"/>
              </a:rPr>
              <a:t>Regulamentului </a:t>
            </a:r>
            <a:r>
              <a:rPr lang="en-US" sz="5600" dirty="0">
                <a:solidFill>
                  <a:srgbClr val="002060"/>
                </a:solidFill>
                <a:latin typeface="Arial" pitchFamily="34" charset="0"/>
                <a:cs typeface="Arial" pitchFamily="34" charset="0"/>
              </a:rPr>
              <a:t>1.774/2002 </a:t>
            </a:r>
            <a:r>
              <a:rPr lang="en-US" sz="5600" dirty="0" smtClean="0">
                <a:solidFill>
                  <a:srgbClr val="002060"/>
                </a:solidFill>
                <a:latin typeface="Arial" pitchFamily="34" charset="0"/>
                <a:cs typeface="Arial" pitchFamily="34" charset="0"/>
              </a:rPr>
              <a:t>de </a:t>
            </a:r>
            <a:r>
              <a:rPr lang="en-US" sz="5600" dirty="0">
                <a:solidFill>
                  <a:srgbClr val="002060"/>
                </a:solidFill>
                <a:latin typeface="Arial" pitchFamily="34" charset="0"/>
                <a:cs typeface="Arial" pitchFamily="34" charset="0"/>
              </a:rPr>
              <a:t>stabilire a normelor sanitare privind subprodusele de origine animală care nu sunt destinate consumului uman, cu modificările ulterioare, </a:t>
            </a:r>
            <a:r>
              <a:rPr lang="en-US" sz="5600" b="1" dirty="0">
                <a:solidFill>
                  <a:srgbClr val="002060"/>
                </a:solidFill>
                <a:latin typeface="Arial" pitchFamily="34" charset="0"/>
                <a:cs typeface="Arial" pitchFamily="34" charset="0"/>
              </a:rPr>
              <a:t>cu excepţia </a:t>
            </a:r>
            <a:r>
              <a:rPr lang="en-US" sz="5600" dirty="0">
                <a:solidFill>
                  <a:srgbClr val="002060"/>
                </a:solidFill>
                <a:latin typeface="Arial" pitchFamily="34" charset="0"/>
                <a:cs typeface="Arial" pitchFamily="34" charset="0"/>
              </a:rPr>
              <a:t>produselor care urmează să fie incinerate, depozitate sau utilizate într-o instalaţie de producere a biogazului ori a compostului;</a:t>
            </a:r>
          </a:p>
          <a:p>
            <a:pPr algn="just"/>
            <a:r>
              <a:rPr lang="en-US" sz="5600" dirty="0">
                <a:latin typeface="Arial" pitchFamily="34" charset="0"/>
                <a:cs typeface="Arial" pitchFamily="34" charset="0"/>
              </a:rPr>
              <a:t>    </a:t>
            </a:r>
            <a:r>
              <a:rPr lang="en-US" sz="5600" dirty="0">
                <a:solidFill>
                  <a:srgbClr val="002060"/>
                </a:solidFill>
                <a:latin typeface="Arial" pitchFamily="34" charset="0"/>
                <a:cs typeface="Arial" pitchFamily="34" charset="0"/>
              </a:rPr>
              <a:t>c) </a:t>
            </a:r>
            <a:r>
              <a:rPr lang="en-US" sz="5600" b="1" dirty="0">
                <a:solidFill>
                  <a:srgbClr val="002060"/>
                </a:solidFill>
                <a:latin typeface="Arial" pitchFamily="34" charset="0"/>
                <a:cs typeface="Arial" pitchFamily="34" charset="0"/>
              </a:rPr>
              <a:t>carcasele de la animalele </a:t>
            </a:r>
            <a:r>
              <a:rPr lang="en-US" sz="5600" dirty="0">
                <a:solidFill>
                  <a:srgbClr val="002060"/>
                </a:solidFill>
                <a:latin typeface="Arial" pitchFamily="34" charset="0"/>
                <a:cs typeface="Arial" pitchFamily="34" charset="0"/>
              </a:rPr>
              <a:t>care au decedat în orice alt mod decât prin sacrificare, inclusiv animale care au fost sacrificate pentru eradicarea unei epizootii şi care sunt eliminate potrivit prevederilor Regulamentului </a:t>
            </a:r>
            <a:r>
              <a:rPr lang="en-US" sz="5600" dirty="0" smtClean="0">
                <a:solidFill>
                  <a:srgbClr val="002060"/>
                </a:solidFill>
                <a:latin typeface="Arial" pitchFamily="34" charset="0"/>
                <a:cs typeface="Arial" pitchFamily="34" charset="0"/>
              </a:rPr>
              <a:t> </a:t>
            </a:r>
            <a:r>
              <a:rPr lang="en-US" sz="5600" dirty="0">
                <a:solidFill>
                  <a:srgbClr val="002060"/>
                </a:solidFill>
                <a:latin typeface="Arial" pitchFamily="34" charset="0"/>
                <a:cs typeface="Arial" pitchFamily="34" charset="0"/>
              </a:rPr>
              <a:t>1.774/2002, cu modificările ulterioare</a:t>
            </a:r>
            <a:r>
              <a:rPr lang="en-US" sz="5600" dirty="0" smtClean="0">
                <a:solidFill>
                  <a:srgbClr val="002060"/>
                </a:solidFill>
                <a:latin typeface="Arial" pitchFamily="34" charset="0"/>
                <a:cs typeface="Arial" pitchFamily="34" charset="0"/>
              </a:rPr>
              <a:t>;</a:t>
            </a:r>
          </a:p>
          <a:p>
            <a:pPr marL="400050" lvl="2" indent="0" algn="just">
              <a:buNone/>
            </a:pPr>
            <a:r>
              <a:rPr lang="it-IT" sz="5600" dirty="0">
                <a:solidFill>
                  <a:srgbClr val="7030A0"/>
                </a:solidFill>
                <a:latin typeface="Arial" pitchFamily="34" charset="0"/>
                <a:cs typeface="Arial" pitchFamily="34" charset="0"/>
              </a:rPr>
              <a:t>In acest caz se </a:t>
            </a:r>
            <a:r>
              <a:rPr lang="it-IT" sz="5600" dirty="0" smtClean="0">
                <a:solidFill>
                  <a:srgbClr val="7030A0"/>
                </a:solidFill>
                <a:latin typeface="Arial" pitchFamily="34" charset="0"/>
                <a:cs typeface="Arial" pitchFamily="34" charset="0"/>
              </a:rPr>
              <a:t>vor </a:t>
            </a:r>
            <a:r>
              <a:rPr lang="it-IT" sz="5600" dirty="0">
                <a:solidFill>
                  <a:srgbClr val="7030A0"/>
                </a:solidFill>
                <a:latin typeface="Arial" pitchFamily="34" charset="0"/>
                <a:cs typeface="Arial" pitchFamily="34" charset="0"/>
              </a:rPr>
              <a:t>avea in vedere </a:t>
            </a:r>
            <a:r>
              <a:rPr lang="it-IT" sz="5600" dirty="0" smtClean="0">
                <a:solidFill>
                  <a:srgbClr val="7030A0"/>
                </a:solidFill>
                <a:latin typeface="Arial" pitchFamily="34" charset="0"/>
                <a:cs typeface="Arial" pitchFamily="34" charset="0"/>
              </a:rPr>
              <a:t>prevederile </a:t>
            </a:r>
            <a:r>
              <a:rPr lang="it-IT" sz="5600" b="1" dirty="0" smtClean="0">
                <a:solidFill>
                  <a:srgbClr val="7030A0"/>
                </a:solidFill>
                <a:latin typeface="Arial" pitchFamily="34" charset="0"/>
                <a:cs typeface="Arial" pitchFamily="34" charset="0"/>
              </a:rPr>
              <a:t>Regulamentului 1069/2009/CE </a:t>
            </a:r>
            <a:r>
              <a:rPr lang="it-IT" sz="5600" dirty="0" smtClean="0">
                <a:solidFill>
                  <a:srgbClr val="7030A0"/>
                </a:solidFill>
                <a:latin typeface="Arial" pitchFamily="34" charset="0"/>
                <a:cs typeface="Arial" pitchFamily="34" charset="0"/>
              </a:rPr>
              <a:t>de stabilire a unor norme sanitare privind subprodusele de origine animala si produsele derivate care nu sunt destinate consumului uman si de</a:t>
            </a:r>
            <a:r>
              <a:rPr lang="it-IT" sz="5600" b="1" dirty="0" smtClean="0">
                <a:solidFill>
                  <a:srgbClr val="7030A0"/>
                </a:solidFill>
                <a:latin typeface="Arial" pitchFamily="34" charset="0"/>
                <a:cs typeface="Arial" pitchFamily="34" charset="0"/>
              </a:rPr>
              <a:t> </a:t>
            </a:r>
            <a:r>
              <a:rPr lang="it-IT" sz="5600" b="1" u="sng" dirty="0" smtClean="0">
                <a:solidFill>
                  <a:srgbClr val="7030A0"/>
                </a:solidFill>
                <a:latin typeface="Arial" pitchFamily="34" charset="0"/>
                <a:cs typeface="Arial" pitchFamily="34" charset="0"/>
              </a:rPr>
              <a:t>abrogare a Regulamentului 1774/2002/CE</a:t>
            </a:r>
            <a:r>
              <a:rPr lang="it-IT" sz="5600" b="1" dirty="0">
                <a:solidFill>
                  <a:srgbClr val="7030A0"/>
                </a:solidFill>
                <a:latin typeface="Arial" pitchFamily="34" charset="0"/>
                <a:cs typeface="Arial" pitchFamily="34" charset="0"/>
              </a:rPr>
              <a:t> </a:t>
            </a:r>
            <a:r>
              <a:rPr lang="it-IT" sz="5600" dirty="0" smtClean="0">
                <a:solidFill>
                  <a:srgbClr val="7030A0"/>
                </a:solidFill>
                <a:latin typeface="Arial" pitchFamily="34" charset="0"/>
                <a:cs typeface="Arial" pitchFamily="34" charset="0"/>
              </a:rPr>
              <a:t>si ale </a:t>
            </a:r>
            <a:r>
              <a:rPr lang="it-IT" sz="5600" b="1" dirty="0" smtClean="0">
                <a:solidFill>
                  <a:srgbClr val="7030A0"/>
                </a:solidFill>
                <a:latin typeface="Arial" pitchFamily="34" charset="0"/>
                <a:cs typeface="Arial" pitchFamily="34" charset="0"/>
              </a:rPr>
              <a:t>Regulamentului 142/2011/UE </a:t>
            </a:r>
            <a:r>
              <a:rPr lang="it-IT" sz="5600" dirty="0" smtClean="0">
                <a:solidFill>
                  <a:srgbClr val="7030A0"/>
                </a:solidFill>
                <a:latin typeface="Arial" pitchFamily="34" charset="0"/>
                <a:cs typeface="Arial" pitchFamily="34" charset="0"/>
              </a:rPr>
              <a:t>de punere in aplicare a Regulamentului </a:t>
            </a:r>
            <a:r>
              <a:rPr lang="it-IT" sz="5600" dirty="0">
                <a:solidFill>
                  <a:srgbClr val="7030A0"/>
                </a:solidFill>
                <a:latin typeface="Arial" pitchFamily="34" charset="0"/>
                <a:cs typeface="Arial" pitchFamily="34" charset="0"/>
              </a:rPr>
              <a:t>1069/2009/CE de stabilire a unor norme sanitare privind subprodusele de origine animala si produsele derivate care nu sunt destinate consumului uman </a:t>
            </a:r>
            <a:r>
              <a:rPr lang="it-IT" sz="5600" dirty="0" smtClean="0">
                <a:solidFill>
                  <a:srgbClr val="7030A0"/>
                </a:solidFill>
                <a:latin typeface="Arial" pitchFamily="34" charset="0"/>
                <a:cs typeface="Arial" pitchFamily="34" charset="0"/>
              </a:rPr>
              <a:t>si de punere in aplicare a Directivei 97/78/CE in ceea ce priveste anumite probe si produse care sunt scutite de controalele sanitar-veterinare la frontiera in conformitate cu directiva mentionata.</a:t>
            </a:r>
            <a:endParaRPr lang="en-US" sz="5600" dirty="0">
              <a:solidFill>
                <a:srgbClr val="7030A0"/>
              </a:solidFill>
              <a:latin typeface="Arial" pitchFamily="34" charset="0"/>
              <a:cs typeface="Arial" pitchFamily="34" charset="0"/>
            </a:endParaRPr>
          </a:p>
          <a:p>
            <a:pPr algn="just"/>
            <a:r>
              <a:rPr lang="en-US" sz="5600" dirty="0" smtClean="0">
                <a:solidFill>
                  <a:srgbClr val="002060"/>
                </a:solidFill>
                <a:latin typeface="Arial" pitchFamily="34" charset="0"/>
                <a:cs typeface="Arial" pitchFamily="34" charset="0"/>
              </a:rPr>
              <a:t>d</a:t>
            </a:r>
            <a:r>
              <a:rPr lang="en-US" sz="5600" dirty="0">
                <a:solidFill>
                  <a:srgbClr val="002060"/>
                </a:solidFill>
                <a:latin typeface="Arial" pitchFamily="34" charset="0"/>
                <a:cs typeface="Arial" pitchFamily="34" charset="0"/>
              </a:rPr>
              <a:t>) </a:t>
            </a:r>
            <a:r>
              <a:rPr lang="en-US" sz="5600" b="1" dirty="0">
                <a:solidFill>
                  <a:srgbClr val="002060"/>
                </a:solidFill>
                <a:latin typeface="Arial" pitchFamily="34" charset="0"/>
                <a:cs typeface="Arial" pitchFamily="34" charset="0"/>
              </a:rPr>
              <a:t>deşeurile rezultate în urma activităţilor de prospectare, extracţie, tratare şi stocare a resurselor minerale</a:t>
            </a:r>
            <a:r>
              <a:rPr lang="en-US" sz="5600" dirty="0">
                <a:solidFill>
                  <a:srgbClr val="002060"/>
                </a:solidFill>
                <a:latin typeface="Arial" pitchFamily="34" charset="0"/>
                <a:cs typeface="Arial" pitchFamily="34" charset="0"/>
              </a:rPr>
              <a:t>, precum şi a exploatării carierelor, care intră sub incidenţa </a:t>
            </a:r>
            <a:r>
              <a:rPr lang="en-US" sz="5600" u="sng" dirty="0" smtClean="0">
                <a:solidFill>
                  <a:srgbClr val="002060"/>
                </a:solidFill>
                <a:latin typeface="Arial" pitchFamily="34" charset="0"/>
                <a:cs typeface="Arial" pitchFamily="34" charset="0"/>
              </a:rPr>
              <a:t>HG </a:t>
            </a:r>
            <a:r>
              <a:rPr lang="en-US" sz="5600" u="sng" dirty="0">
                <a:solidFill>
                  <a:srgbClr val="002060"/>
                </a:solidFill>
                <a:latin typeface="Arial" pitchFamily="34" charset="0"/>
                <a:cs typeface="Arial" pitchFamily="34" charset="0"/>
              </a:rPr>
              <a:t>856/2008</a:t>
            </a:r>
            <a:r>
              <a:rPr lang="en-US" sz="5600" dirty="0">
                <a:solidFill>
                  <a:srgbClr val="002060"/>
                </a:solidFill>
                <a:latin typeface="Arial" pitchFamily="34" charset="0"/>
                <a:cs typeface="Arial" pitchFamily="34" charset="0"/>
              </a:rPr>
              <a:t> privind gestionarea deşeurilor din industriile extractive.</a:t>
            </a:r>
          </a:p>
          <a:p>
            <a:endParaRPr lang="en-US" dirty="0"/>
          </a:p>
        </p:txBody>
      </p:sp>
    </p:spTree>
    <p:extLst>
      <p:ext uri="{BB962C8B-B14F-4D97-AF65-F5344CB8AC3E}">
        <p14:creationId xmlns:p14="http://schemas.microsoft.com/office/powerpoint/2010/main" val="2936477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Autofit/>
          </a:bodyPr>
          <a:lstStyle/>
          <a:p>
            <a:pPr algn="just"/>
            <a:r>
              <a:rPr lang="en-US" sz="1400" dirty="0">
                <a:solidFill>
                  <a:srgbClr val="002060"/>
                </a:solidFill>
                <a:latin typeface="Arial" pitchFamily="34" charset="0"/>
                <a:cs typeface="Arial" pitchFamily="34" charset="0"/>
              </a:rPr>
              <a:t>&amp; 7. Lista deşeurilor</a:t>
            </a:r>
          </a:p>
          <a:p>
            <a:pPr algn="just"/>
            <a:r>
              <a:rPr lang="en-US" sz="1400" dirty="0">
                <a:solidFill>
                  <a:srgbClr val="002060"/>
                </a:solidFill>
                <a:latin typeface="Arial" pitchFamily="34" charset="0"/>
                <a:cs typeface="Arial" pitchFamily="34" charset="0"/>
              </a:rPr>
              <a:t>    ART. 7</a:t>
            </a:r>
          </a:p>
          <a:p>
            <a:pPr algn="just"/>
            <a:r>
              <a:rPr lang="en-US" sz="1400" b="1" dirty="0">
                <a:solidFill>
                  <a:srgbClr val="002060"/>
                </a:solidFill>
                <a:latin typeface="Arial" pitchFamily="34" charset="0"/>
                <a:cs typeface="Arial" pitchFamily="34" charset="0"/>
              </a:rPr>
              <a:t>    (1) Lista deşeurilor aprobată de către Comisia Europeană se preia în legislaţia naţională prin hotărâre a Guvernului</a:t>
            </a:r>
            <a:r>
              <a:rPr lang="en-US" sz="1400" b="1" dirty="0" smtClean="0">
                <a:solidFill>
                  <a:srgbClr val="002060"/>
                </a:solidFill>
                <a:latin typeface="Arial" pitchFamily="34" charset="0"/>
                <a:cs typeface="Arial" pitchFamily="34" charset="0"/>
              </a:rPr>
              <a:t>*).</a:t>
            </a:r>
          </a:p>
          <a:p>
            <a:pPr marL="0" indent="0" algn="just">
              <a:buNone/>
            </a:pPr>
            <a:r>
              <a:rPr lang="en-US" sz="1400" b="1" u="sng" dirty="0" smtClean="0">
                <a:solidFill>
                  <a:srgbClr val="002060"/>
                </a:solidFill>
                <a:latin typeface="Arial" pitchFamily="34" charset="0"/>
                <a:cs typeface="Arial" pitchFamily="34" charset="0"/>
              </a:rPr>
              <a:t>HG 856/2002</a:t>
            </a:r>
            <a:r>
              <a:rPr lang="en-US" sz="1400" b="1" dirty="0" smtClean="0">
                <a:solidFill>
                  <a:srgbClr val="002060"/>
                </a:solidFill>
                <a:latin typeface="Arial" pitchFamily="34" charset="0"/>
                <a:cs typeface="Arial" pitchFamily="34" charset="0"/>
              </a:rPr>
              <a:t> </a:t>
            </a:r>
            <a:r>
              <a:rPr lang="en-US" sz="1400" dirty="0">
                <a:solidFill>
                  <a:srgbClr val="002060"/>
                </a:solidFill>
                <a:latin typeface="Arial" pitchFamily="34" charset="0"/>
                <a:cs typeface="Arial" pitchFamily="34" charset="0"/>
              </a:rPr>
              <a:t>privind evidenţa gestiunii deşeurilor şi pentru aprobarea listei cuprinzând deşeurile, inclusiv deşeurile periculoase, publicată în Monitorul Oficial al României, Partea I, nr. 659 din 5 septembrie 2002, cu completările ulterioare</a:t>
            </a:r>
            <a:r>
              <a:rPr lang="en-US" sz="1400" dirty="0" smtClean="0">
                <a:solidFill>
                  <a:srgbClr val="002060"/>
                </a:solidFill>
                <a:latin typeface="Arial" pitchFamily="34" charset="0"/>
                <a:cs typeface="Arial" pitchFamily="34" charset="0"/>
              </a:rPr>
              <a:t>.</a:t>
            </a:r>
          </a:p>
          <a:p>
            <a:pPr marL="0" indent="0" algn="just">
              <a:buNone/>
            </a:pPr>
            <a:r>
              <a:rPr lang="en-US" sz="1400" b="1" u="sng" dirty="0" smtClean="0">
                <a:solidFill>
                  <a:srgbClr val="002060"/>
                </a:solidFill>
                <a:latin typeface="Arial" pitchFamily="34" charset="0"/>
                <a:cs typeface="Arial" pitchFamily="34" charset="0"/>
              </a:rPr>
              <a:t>Decizia 2014/955/UE </a:t>
            </a:r>
            <a:r>
              <a:rPr lang="en-US" sz="1400" dirty="0" smtClean="0">
                <a:solidFill>
                  <a:srgbClr val="002060"/>
                </a:solidFill>
                <a:latin typeface="Arial" pitchFamily="34" charset="0"/>
                <a:cs typeface="Arial" pitchFamily="34" charset="0"/>
              </a:rPr>
              <a:t>de modificare a Deciziei 2000/532/CE de stabilire a unei liste de deseuri in temeiul Directivei 2008/98/CE. </a:t>
            </a:r>
            <a:endParaRPr lang="en-US" sz="1400" dirty="0">
              <a:solidFill>
                <a:srgbClr val="002060"/>
              </a:solidFill>
              <a:latin typeface="Arial" pitchFamily="34" charset="0"/>
              <a:cs typeface="Arial" pitchFamily="34" charset="0"/>
            </a:endParaRPr>
          </a:p>
          <a:p>
            <a:pPr marL="0" indent="0" algn="just">
              <a:buNone/>
            </a:pPr>
            <a:r>
              <a:rPr lang="en-US" sz="1400" dirty="0" smtClean="0">
                <a:solidFill>
                  <a:srgbClr val="7030A0"/>
                </a:solidFill>
                <a:latin typeface="Arial" pitchFamily="34" charset="0"/>
                <a:cs typeface="Arial" pitchFamily="34" charset="0"/>
              </a:rPr>
              <a:t>In prezent Directiva 2008/98/CE privind deseurile si de abrogare a anumitor directive a fost modificata prin :</a:t>
            </a:r>
          </a:p>
          <a:p>
            <a:pPr algn="just">
              <a:buFontTx/>
              <a:buChar char="-"/>
            </a:pPr>
            <a:r>
              <a:rPr lang="en-US" sz="1400" dirty="0" smtClean="0">
                <a:solidFill>
                  <a:srgbClr val="002060"/>
                </a:solidFill>
                <a:latin typeface="Arial" pitchFamily="34" charset="0"/>
                <a:cs typeface="Arial" pitchFamily="34" charset="0"/>
              </a:rPr>
              <a:t>Regulamentul 2014/1357/UE de inlocuire a Anexei III (Proprietati ale deseurilor care fac ca acestea sa fie periculoase) la Directiva 2008/98/CE;</a:t>
            </a:r>
            <a:r>
              <a:rPr lang="en-US" sz="1400" b="1" dirty="0" smtClean="0">
                <a:latin typeface="Arial" pitchFamily="34" charset="0"/>
                <a:cs typeface="Arial" pitchFamily="34" charset="0"/>
              </a:rPr>
              <a:t> </a:t>
            </a:r>
          </a:p>
          <a:p>
            <a:pPr marL="400050" lvl="1" indent="0" algn="just">
              <a:buNone/>
            </a:pPr>
            <a:r>
              <a:rPr lang="vi-VN" sz="1400" dirty="0" smtClean="0">
                <a:solidFill>
                  <a:srgbClr val="7030A0"/>
                </a:solidFill>
                <a:latin typeface="Arial" pitchFamily="34" charset="0"/>
                <a:cs typeface="Arial" pitchFamily="34" charset="0"/>
              </a:rPr>
              <a:t>Prezentul </a:t>
            </a:r>
            <a:r>
              <a:rPr lang="vi-VN" sz="1400" dirty="0">
                <a:solidFill>
                  <a:srgbClr val="7030A0"/>
                </a:solidFill>
                <a:latin typeface="Arial" pitchFamily="34" charset="0"/>
                <a:cs typeface="Arial" pitchFamily="34" charset="0"/>
              </a:rPr>
              <a:t>regulament este obligatoriu în toate elementele sale și se aplică direct în toate statele membre. </a:t>
            </a:r>
            <a:r>
              <a:rPr lang="vi-VN" sz="1400" b="1" u="sng" dirty="0" smtClean="0">
                <a:solidFill>
                  <a:srgbClr val="7030A0"/>
                </a:solidFill>
                <a:latin typeface="Arial" pitchFamily="34" charset="0"/>
                <a:cs typeface="Arial" pitchFamily="34" charset="0"/>
              </a:rPr>
              <a:t>Se </a:t>
            </a:r>
            <a:r>
              <a:rPr lang="vi-VN" sz="1400" b="1" u="sng" dirty="0">
                <a:solidFill>
                  <a:srgbClr val="7030A0"/>
                </a:solidFill>
                <a:latin typeface="Arial" pitchFamily="34" charset="0"/>
                <a:cs typeface="Arial" pitchFamily="34" charset="0"/>
              </a:rPr>
              <a:t>aplică de la 1 iunie 2015</a:t>
            </a:r>
            <a:r>
              <a:rPr lang="vi-VN" sz="1400" dirty="0">
                <a:solidFill>
                  <a:srgbClr val="7030A0"/>
                </a:solidFill>
                <a:latin typeface="Arial" pitchFamily="34" charset="0"/>
                <a:cs typeface="Arial" pitchFamily="34" charset="0"/>
              </a:rPr>
              <a:t>. </a:t>
            </a:r>
            <a:endParaRPr lang="en-US" sz="1400" dirty="0" smtClean="0">
              <a:solidFill>
                <a:srgbClr val="7030A0"/>
              </a:solidFill>
              <a:latin typeface="Arial" pitchFamily="34" charset="0"/>
              <a:cs typeface="Arial" pitchFamily="34" charset="0"/>
            </a:endParaRPr>
          </a:p>
          <a:p>
            <a:pPr algn="just">
              <a:buFontTx/>
              <a:buChar char="-"/>
            </a:pPr>
            <a:r>
              <a:rPr lang="en-US" sz="1400" dirty="0" smtClean="0">
                <a:solidFill>
                  <a:srgbClr val="002060"/>
                </a:solidFill>
                <a:latin typeface="Arial" pitchFamily="34" charset="0"/>
                <a:cs typeface="Arial" pitchFamily="34" charset="0"/>
              </a:rPr>
              <a:t>Directiva </a:t>
            </a:r>
            <a:r>
              <a:rPr lang="en-US" sz="1400" dirty="0">
                <a:solidFill>
                  <a:srgbClr val="002060"/>
                </a:solidFill>
                <a:latin typeface="Arial" pitchFamily="34" charset="0"/>
                <a:cs typeface="Arial" pitchFamily="34" charset="0"/>
              </a:rPr>
              <a:t>2015/1127/UE de modificare a </a:t>
            </a:r>
            <a:r>
              <a:rPr lang="en-US" sz="1400" dirty="0" smtClean="0">
                <a:solidFill>
                  <a:srgbClr val="002060"/>
                </a:solidFill>
                <a:latin typeface="Arial" pitchFamily="34" charset="0"/>
                <a:cs typeface="Arial" pitchFamily="34" charset="0"/>
              </a:rPr>
              <a:t>Anexei </a:t>
            </a:r>
            <a:r>
              <a:rPr lang="en-US" sz="1400" dirty="0">
                <a:solidFill>
                  <a:srgbClr val="002060"/>
                </a:solidFill>
                <a:latin typeface="Arial" pitchFamily="34" charset="0"/>
                <a:cs typeface="Arial" pitchFamily="34" charset="0"/>
              </a:rPr>
              <a:t>II </a:t>
            </a:r>
            <a:r>
              <a:rPr lang="en-US" sz="1400" dirty="0" smtClean="0">
                <a:solidFill>
                  <a:srgbClr val="002060"/>
                </a:solidFill>
                <a:latin typeface="Arial" pitchFamily="34" charset="0"/>
                <a:cs typeface="Arial" pitchFamily="34" charset="0"/>
              </a:rPr>
              <a:t>(Operatiuni de valorificare) la </a:t>
            </a:r>
            <a:r>
              <a:rPr lang="en-US" sz="1400" dirty="0">
                <a:solidFill>
                  <a:srgbClr val="002060"/>
                </a:solidFill>
                <a:latin typeface="Arial" pitchFamily="34" charset="0"/>
                <a:cs typeface="Arial" pitchFamily="34" charset="0"/>
              </a:rPr>
              <a:t>Directiva 2008/98/CE</a:t>
            </a:r>
            <a:r>
              <a:rPr lang="en-US" sz="1400" dirty="0" smtClean="0">
                <a:solidFill>
                  <a:srgbClr val="002060"/>
                </a:solidFill>
                <a:latin typeface="Arial" pitchFamily="34" charset="0"/>
                <a:cs typeface="Arial" pitchFamily="34" charset="0"/>
              </a:rPr>
              <a:t>.</a:t>
            </a:r>
            <a:r>
              <a:rPr lang="en-US" sz="1400" b="1" dirty="0">
                <a:latin typeface="Arial" pitchFamily="34" charset="0"/>
                <a:cs typeface="Arial" pitchFamily="34" charset="0"/>
              </a:rPr>
              <a:t> </a:t>
            </a:r>
            <a:endParaRPr lang="en-US" sz="1400" b="1" dirty="0" smtClean="0">
              <a:latin typeface="Arial" pitchFamily="34" charset="0"/>
              <a:cs typeface="Arial" pitchFamily="34" charset="0"/>
            </a:endParaRPr>
          </a:p>
          <a:p>
            <a:pPr marL="400050" lvl="1" indent="0" algn="just">
              <a:buNone/>
            </a:pPr>
            <a:r>
              <a:rPr lang="vi-VN" sz="1400" dirty="0" smtClean="0">
                <a:solidFill>
                  <a:srgbClr val="7030A0"/>
                </a:solidFill>
                <a:latin typeface="Arial" pitchFamily="34" charset="0"/>
                <a:cs typeface="Arial" pitchFamily="34" charset="0"/>
              </a:rPr>
              <a:t>Statele </a:t>
            </a:r>
            <a:r>
              <a:rPr lang="vi-VN" sz="1400" dirty="0">
                <a:solidFill>
                  <a:srgbClr val="7030A0"/>
                </a:solidFill>
                <a:latin typeface="Arial" pitchFamily="34" charset="0"/>
                <a:cs typeface="Arial" pitchFamily="34" charset="0"/>
              </a:rPr>
              <a:t>membre asigură intrarea în vigoare a actelor cu putere de lege și a actelor administrative necesare </a:t>
            </a:r>
            <a:r>
              <a:rPr lang="vi-VN" sz="1400" b="1" u="sng" dirty="0">
                <a:solidFill>
                  <a:srgbClr val="7030A0"/>
                </a:solidFill>
                <a:latin typeface="Arial" pitchFamily="34" charset="0"/>
                <a:cs typeface="Arial" pitchFamily="34" charset="0"/>
              </a:rPr>
              <a:t>pentru a se conforma prezentei directive până cel târziu la 31 iulie 2016</a:t>
            </a:r>
            <a:r>
              <a:rPr lang="vi-VN" sz="1400" dirty="0">
                <a:solidFill>
                  <a:srgbClr val="7030A0"/>
                </a:solidFill>
                <a:latin typeface="Arial" pitchFamily="34" charset="0"/>
                <a:cs typeface="Arial" pitchFamily="34" charset="0"/>
              </a:rPr>
              <a:t>. Statele membre comunică Comisiei textul acestor acte. </a:t>
            </a:r>
            <a:endParaRPr lang="en-US" sz="1400"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653727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a:solidFill>
                  <a:srgbClr val="002060"/>
                </a:solidFill>
                <a:latin typeface="Arial" pitchFamily="34" charset="0"/>
                <a:cs typeface="Arial" pitchFamily="34" charset="0"/>
              </a:rPr>
              <a:t>&amp; 7. Lista deşeurilor</a:t>
            </a:r>
          </a:p>
          <a:p>
            <a:r>
              <a:rPr lang="en-US" dirty="0">
                <a:solidFill>
                  <a:srgbClr val="002060"/>
                </a:solidFill>
                <a:latin typeface="Arial" pitchFamily="34" charset="0"/>
                <a:cs typeface="Arial" pitchFamily="34" charset="0"/>
              </a:rPr>
              <a:t>    ART. 7</a:t>
            </a:r>
          </a:p>
          <a:p>
            <a:r>
              <a:rPr lang="en-US" dirty="0">
                <a:latin typeface="Arial" pitchFamily="34" charset="0"/>
                <a:cs typeface="Arial" pitchFamily="34" charset="0"/>
              </a:rPr>
              <a:t>    </a:t>
            </a:r>
            <a:r>
              <a:rPr lang="en-US" dirty="0" smtClean="0">
                <a:solidFill>
                  <a:srgbClr val="002060"/>
                </a:solidFill>
                <a:latin typeface="Arial" pitchFamily="34" charset="0"/>
                <a:cs typeface="Arial" pitchFamily="34" charset="0"/>
              </a:rPr>
              <a:t>(</a:t>
            </a:r>
            <a:r>
              <a:rPr lang="en-US" dirty="0">
                <a:solidFill>
                  <a:srgbClr val="002060"/>
                </a:solidFill>
                <a:latin typeface="Arial" pitchFamily="34" charset="0"/>
                <a:cs typeface="Arial" pitchFamily="34" charset="0"/>
              </a:rPr>
              <a:t>2) </a:t>
            </a:r>
            <a:r>
              <a:rPr lang="en-US" b="1" dirty="0">
                <a:solidFill>
                  <a:srgbClr val="002060"/>
                </a:solidFill>
                <a:latin typeface="Arial" pitchFamily="34" charset="0"/>
                <a:cs typeface="Arial" pitchFamily="34" charset="0"/>
              </a:rPr>
              <a:t>Lista deşeurilor este obligatorie </a:t>
            </a:r>
            <a:r>
              <a:rPr lang="en-US" dirty="0">
                <a:solidFill>
                  <a:srgbClr val="002060"/>
                </a:solidFill>
                <a:latin typeface="Arial" pitchFamily="34" charset="0"/>
                <a:cs typeface="Arial" pitchFamily="34" charset="0"/>
              </a:rPr>
              <a:t>pentru a determina dacă un deşeu trebuie considerat deşeu periculos.</a:t>
            </a:r>
          </a:p>
          <a:p>
            <a:pPr algn="just"/>
            <a:r>
              <a:rPr lang="en-US" dirty="0">
                <a:latin typeface="Arial" pitchFamily="34" charset="0"/>
                <a:cs typeface="Arial" pitchFamily="34" charset="0"/>
              </a:rPr>
              <a:t>    </a:t>
            </a:r>
            <a:r>
              <a:rPr lang="en-US" dirty="0">
                <a:solidFill>
                  <a:srgbClr val="002060"/>
                </a:solidFill>
                <a:latin typeface="Arial" pitchFamily="34" charset="0"/>
                <a:cs typeface="Arial" pitchFamily="34" charset="0"/>
              </a:rPr>
              <a:t>(3) Includerea unui obiect sau a unei substanţe pe listă nu înseamnă că respectivul obiect ori respectiva substanţă se consideră ca fiind deşeu în orice împrejurare.</a:t>
            </a:r>
          </a:p>
          <a:p>
            <a:pPr algn="just"/>
            <a:r>
              <a:rPr lang="en-US" dirty="0">
                <a:solidFill>
                  <a:srgbClr val="002060"/>
                </a:solidFill>
                <a:latin typeface="Arial" pitchFamily="34" charset="0"/>
                <a:cs typeface="Arial" pitchFamily="34" charset="0"/>
              </a:rPr>
              <a:t>    (4) O substanţă sau un obiect este considerat deşeu numai în cazul în care corespunde definiţiei prevăzute la </a:t>
            </a:r>
            <a:r>
              <a:rPr lang="en-US" u="sng" dirty="0">
                <a:solidFill>
                  <a:srgbClr val="002060"/>
                </a:solidFill>
                <a:latin typeface="Arial" pitchFamily="34" charset="0"/>
                <a:cs typeface="Arial" pitchFamily="34" charset="0"/>
              </a:rPr>
              <a:t>pct. 9</a:t>
            </a:r>
            <a:r>
              <a:rPr lang="en-US" dirty="0">
                <a:solidFill>
                  <a:srgbClr val="002060"/>
                </a:solidFill>
                <a:latin typeface="Arial" pitchFamily="34" charset="0"/>
                <a:cs typeface="Arial" pitchFamily="34" charset="0"/>
              </a:rPr>
              <a:t> din </a:t>
            </a:r>
            <a:r>
              <a:rPr lang="en-US" u="sng" dirty="0">
                <a:solidFill>
                  <a:srgbClr val="002060"/>
                </a:solidFill>
                <a:latin typeface="Arial" pitchFamily="34" charset="0"/>
                <a:cs typeface="Arial" pitchFamily="34" charset="0"/>
              </a:rPr>
              <a:t>anexa nr. 1</a:t>
            </a:r>
            <a:r>
              <a:rPr lang="en-US" dirty="0" smtClean="0">
                <a:solidFill>
                  <a:srgbClr val="002060"/>
                </a:solidFill>
                <a:latin typeface="Arial" pitchFamily="34" charset="0"/>
                <a:cs typeface="Arial" pitchFamily="34" charset="0"/>
              </a:rPr>
              <a:t>.</a:t>
            </a:r>
          </a:p>
          <a:p>
            <a:pPr algn="just"/>
            <a:r>
              <a:rPr lang="en-US" dirty="0">
                <a:solidFill>
                  <a:srgbClr val="002060"/>
                </a:solidFill>
                <a:latin typeface="Arial" pitchFamily="34" charset="0"/>
                <a:cs typeface="Arial" pitchFamily="34" charset="0"/>
              </a:rPr>
              <a:t>ANEXA </a:t>
            </a:r>
            <a:r>
              <a:rPr lang="en-US" dirty="0" smtClean="0">
                <a:solidFill>
                  <a:srgbClr val="002060"/>
                </a:solidFill>
                <a:latin typeface="Arial" pitchFamily="34" charset="0"/>
                <a:cs typeface="Arial" pitchFamily="34" charset="0"/>
              </a:rPr>
              <a:t>1- Semnificaţia </a:t>
            </a:r>
            <a:r>
              <a:rPr lang="en-US" dirty="0">
                <a:solidFill>
                  <a:srgbClr val="002060"/>
                </a:solidFill>
                <a:latin typeface="Arial" pitchFamily="34" charset="0"/>
                <a:cs typeface="Arial" pitchFamily="34" charset="0"/>
              </a:rPr>
              <a:t>unor termeni în sensul prezentei </a:t>
            </a:r>
            <a:r>
              <a:rPr lang="en-US" dirty="0" smtClean="0">
                <a:solidFill>
                  <a:srgbClr val="002060"/>
                </a:solidFill>
                <a:latin typeface="Arial" pitchFamily="34" charset="0"/>
                <a:cs typeface="Arial" pitchFamily="34" charset="0"/>
              </a:rPr>
              <a:t>legi</a:t>
            </a:r>
          </a:p>
          <a:p>
            <a:pPr algn="just"/>
            <a:r>
              <a:rPr lang="en-US" b="1" u="sng" dirty="0">
                <a:solidFill>
                  <a:srgbClr val="002060"/>
                </a:solidFill>
                <a:latin typeface="Arial" pitchFamily="34" charset="0"/>
                <a:cs typeface="Arial" pitchFamily="34" charset="0"/>
              </a:rPr>
              <a:t>9. deşeu </a:t>
            </a:r>
            <a:r>
              <a:rPr lang="en-US" dirty="0">
                <a:solidFill>
                  <a:srgbClr val="002060"/>
                </a:solidFill>
                <a:latin typeface="Arial" pitchFamily="34" charset="0"/>
                <a:cs typeface="Arial" pitchFamily="34" charset="0"/>
              </a:rPr>
              <a:t>- orice substanţă sau obiect pe care deţinătorul îl aruncă ori are intenţia sau obligaţia să îl </a:t>
            </a:r>
            <a:r>
              <a:rPr lang="en-US" dirty="0" smtClean="0">
                <a:solidFill>
                  <a:srgbClr val="002060"/>
                </a:solidFill>
                <a:latin typeface="Arial" pitchFamily="34" charset="0"/>
                <a:cs typeface="Arial" pitchFamily="34" charset="0"/>
              </a:rPr>
              <a:t>arunce.</a:t>
            </a:r>
            <a:endParaRPr lang="en-US" dirty="0">
              <a:solidFill>
                <a:srgbClr val="002060"/>
              </a:solidFill>
              <a:latin typeface="Arial" pitchFamily="34" charset="0"/>
              <a:cs typeface="Arial" pitchFamily="34" charset="0"/>
            </a:endParaRPr>
          </a:p>
          <a:p>
            <a:endParaRPr lang="en-US" dirty="0" smtClean="0">
              <a:solidFill>
                <a:srgbClr val="002060"/>
              </a:solidFill>
            </a:endParaRPr>
          </a:p>
          <a:p>
            <a:endParaRPr lang="en-US" dirty="0"/>
          </a:p>
        </p:txBody>
      </p:sp>
    </p:spTree>
    <p:extLst>
      <p:ext uri="{BB962C8B-B14F-4D97-AF65-F5344CB8AC3E}">
        <p14:creationId xmlns:p14="http://schemas.microsoft.com/office/powerpoint/2010/main" val="246463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70000" lnSpcReduction="20000"/>
          </a:bodyPr>
          <a:lstStyle/>
          <a:p>
            <a:pPr algn="just"/>
            <a:r>
              <a:rPr lang="en-US" dirty="0">
                <a:solidFill>
                  <a:srgbClr val="002060"/>
                </a:solidFill>
                <a:latin typeface="Arial" pitchFamily="34" charset="0"/>
                <a:cs typeface="Arial" pitchFamily="34" charset="0"/>
              </a:rPr>
              <a:t>ART. 8</a:t>
            </a:r>
          </a:p>
          <a:p>
            <a:pPr algn="just"/>
            <a:r>
              <a:rPr lang="en-US" dirty="0">
                <a:solidFill>
                  <a:srgbClr val="002060"/>
                </a:solidFill>
                <a:latin typeface="Arial" pitchFamily="34" charset="0"/>
                <a:cs typeface="Arial" pitchFamily="34" charset="0"/>
              </a:rPr>
              <a:t>    (1) </a:t>
            </a:r>
            <a:r>
              <a:rPr lang="en-US" b="1" u="sng" dirty="0">
                <a:solidFill>
                  <a:srgbClr val="002060"/>
                </a:solidFill>
                <a:latin typeface="Arial" pitchFamily="34" charset="0"/>
                <a:cs typeface="Arial" pitchFamily="34" charset="0"/>
              </a:rPr>
              <a:t>Producătorii</a:t>
            </a:r>
            <a:r>
              <a:rPr lang="en-US" b="1" dirty="0">
                <a:solidFill>
                  <a:srgbClr val="002060"/>
                </a:solidFill>
                <a:latin typeface="Arial" pitchFamily="34" charset="0"/>
                <a:cs typeface="Arial" pitchFamily="34" charset="0"/>
              </a:rPr>
              <a:t> şi </a:t>
            </a:r>
            <a:r>
              <a:rPr lang="en-US" b="1" u="sng" dirty="0">
                <a:solidFill>
                  <a:srgbClr val="002060"/>
                </a:solidFill>
                <a:latin typeface="Arial" pitchFamily="34" charset="0"/>
                <a:cs typeface="Arial" pitchFamily="34" charset="0"/>
              </a:rPr>
              <a:t>deţinătorii de deşeuri persoane juridice </a:t>
            </a:r>
            <a:r>
              <a:rPr lang="en-US" b="1" dirty="0">
                <a:solidFill>
                  <a:srgbClr val="002060"/>
                </a:solidFill>
                <a:latin typeface="Arial" pitchFamily="34" charset="0"/>
                <a:cs typeface="Arial" pitchFamily="34" charset="0"/>
              </a:rPr>
              <a:t>sunt </a:t>
            </a:r>
            <a:r>
              <a:rPr lang="en-US" b="1" u="sng" dirty="0">
                <a:solidFill>
                  <a:srgbClr val="002060"/>
                </a:solidFill>
                <a:latin typeface="Arial" pitchFamily="34" charset="0"/>
                <a:cs typeface="Arial" pitchFamily="34" charset="0"/>
              </a:rPr>
              <a:t>obligaţi să încadreze fiecare tip de deşeu generat din propria activitate </a:t>
            </a:r>
            <a:r>
              <a:rPr lang="en-US" dirty="0">
                <a:solidFill>
                  <a:srgbClr val="002060"/>
                </a:solidFill>
                <a:latin typeface="Arial" pitchFamily="34" charset="0"/>
                <a:cs typeface="Arial" pitchFamily="34" charset="0"/>
              </a:rPr>
              <a:t>în lista deşeurilor prevăzută la </a:t>
            </a:r>
            <a:r>
              <a:rPr lang="en-US" u="sng" dirty="0">
                <a:solidFill>
                  <a:srgbClr val="002060"/>
                </a:solidFill>
                <a:latin typeface="Arial" pitchFamily="34" charset="0"/>
                <a:cs typeface="Arial" pitchFamily="34" charset="0"/>
              </a:rPr>
              <a:t>art. 7</a:t>
            </a:r>
            <a:r>
              <a:rPr lang="en-US" dirty="0">
                <a:solidFill>
                  <a:srgbClr val="002060"/>
                </a:solidFill>
                <a:latin typeface="Arial" pitchFamily="34" charset="0"/>
                <a:cs typeface="Arial" pitchFamily="34" charset="0"/>
              </a:rPr>
              <a:t> alin. (1).</a:t>
            </a:r>
          </a:p>
          <a:p>
            <a:pPr algn="just"/>
            <a:r>
              <a:rPr lang="en-US" dirty="0">
                <a:solidFill>
                  <a:srgbClr val="002060"/>
                </a:solidFill>
                <a:latin typeface="Arial" pitchFamily="34" charset="0"/>
                <a:cs typeface="Arial" pitchFamily="34" charset="0"/>
              </a:rPr>
              <a:t>    (2) În cazul unui tip de deşeu care se încadrează potrivit listei deşeurilor prevăzute la </a:t>
            </a:r>
            <a:r>
              <a:rPr lang="en-US" u="sng" dirty="0">
                <a:solidFill>
                  <a:srgbClr val="002060"/>
                </a:solidFill>
                <a:latin typeface="Arial" pitchFamily="34" charset="0"/>
                <a:cs typeface="Arial" pitchFamily="34" charset="0"/>
              </a:rPr>
              <a:t>art. 7</a:t>
            </a:r>
            <a:r>
              <a:rPr lang="en-US" dirty="0">
                <a:solidFill>
                  <a:srgbClr val="002060"/>
                </a:solidFill>
                <a:latin typeface="Arial" pitchFamily="34" charset="0"/>
                <a:cs typeface="Arial" pitchFamily="34" charset="0"/>
              </a:rPr>
              <a:t> alin. (1) sub două coduri diferite în funcţie de posibila prezenţă a unor caracteristici periculoase - codurile marcate cu asterisc, încadrarea ca deşeu nepericulos se realizează de către producătorii şi deţinătorii de astfel de deşeuri </a:t>
            </a:r>
            <a:r>
              <a:rPr lang="en-US" b="1" u="sng" dirty="0">
                <a:solidFill>
                  <a:srgbClr val="002060"/>
                </a:solidFill>
                <a:latin typeface="Arial" pitchFamily="34" charset="0"/>
                <a:cs typeface="Arial" pitchFamily="34" charset="0"/>
              </a:rPr>
              <a:t>numai în baza unei analize a originii, testelor, buletinelor de analiză şi a altor documente relevante.</a:t>
            </a:r>
          </a:p>
          <a:p>
            <a:pPr algn="just"/>
            <a:r>
              <a:rPr lang="en-US" dirty="0">
                <a:latin typeface="Arial" pitchFamily="34" charset="0"/>
                <a:cs typeface="Arial" pitchFamily="34" charset="0"/>
              </a:rPr>
              <a:t>    </a:t>
            </a:r>
            <a:r>
              <a:rPr lang="en-US" dirty="0">
                <a:solidFill>
                  <a:srgbClr val="002060"/>
                </a:solidFill>
                <a:latin typeface="Arial" pitchFamily="34" charset="0"/>
                <a:cs typeface="Arial" pitchFamily="34" charset="0"/>
              </a:rPr>
              <a:t>(3) Laboratorul de referinţă din cadrul Agenţiei Naţionale pentru Protecţia Mediului, denumită în continuare ANPM, analizează cazurile de incertitudine referitoare la caracterizarea şi încadrarea deşeurilor.</a:t>
            </a:r>
          </a:p>
          <a:p>
            <a:pPr algn="just"/>
            <a:r>
              <a:rPr lang="en-US" dirty="0">
                <a:latin typeface="Arial" pitchFamily="34" charset="0"/>
                <a:cs typeface="Arial" pitchFamily="34" charset="0"/>
              </a:rPr>
              <a:t>    </a:t>
            </a:r>
            <a:r>
              <a:rPr lang="en-US" dirty="0">
                <a:solidFill>
                  <a:srgbClr val="002060"/>
                </a:solidFill>
                <a:latin typeface="Arial" pitchFamily="34" charset="0"/>
                <a:cs typeface="Arial" pitchFamily="34" charset="0"/>
              </a:rPr>
              <a:t>(4) </a:t>
            </a:r>
            <a:r>
              <a:rPr lang="en-US" b="1" u="sng" dirty="0">
                <a:solidFill>
                  <a:srgbClr val="002060"/>
                </a:solidFill>
                <a:latin typeface="Arial" pitchFamily="34" charset="0"/>
                <a:cs typeface="Arial" pitchFamily="34" charset="0"/>
              </a:rPr>
              <a:t>Producătorii şi deţinătorii de deşeuri persoane juridice sunt obligaţi </a:t>
            </a:r>
            <a:r>
              <a:rPr lang="en-US" b="1" u="sng" dirty="0">
                <a:solidFill>
                  <a:srgbClr val="7030A0"/>
                </a:solidFill>
                <a:latin typeface="Arial" pitchFamily="34" charset="0"/>
                <a:cs typeface="Arial" pitchFamily="34" charset="0"/>
              </a:rPr>
              <a:t>să efectueze şi să deţină o caracterizare a deşeurilor periculoase generate din propria activitate</a:t>
            </a:r>
            <a:r>
              <a:rPr lang="en-US" dirty="0">
                <a:solidFill>
                  <a:srgbClr val="7030A0"/>
                </a:solidFill>
                <a:latin typeface="Arial" pitchFamily="34" charset="0"/>
                <a:cs typeface="Arial" pitchFamily="34" charset="0"/>
              </a:rPr>
              <a:t> </a:t>
            </a:r>
            <a:r>
              <a:rPr lang="en-US" dirty="0">
                <a:solidFill>
                  <a:srgbClr val="002060"/>
                </a:solidFill>
                <a:latin typeface="Arial" pitchFamily="34" charset="0"/>
                <a:cs typeface="Arial" pitchFamily="34" charset="0"/>
              </a:rPr>
              <a:t>şi </a:t>
            </a:r>
            <a:r>
              <a:rPr lang="en-US" b="1" u="sng" dirty="0">
                <a:solidFill>
                  <a:srgbClr val="002060"/>
                </a:solidFill>
                <a:latin typeface="Arial" pitchFamily="34" charset="0"/>
                <a:cs typeface="Arial" pitchFamily="34" charset="0"/>
              </a:rPr>
              <a:t>a deşeurilor care pot fi considerate periculoase din cauza originii sau compoziţiei</a:t>
            </a:r>
            <a:r>
              <a:rPr lang="en-US" dirty="0">
                <a:solidFill>
                  <a:srgbClr val="002060"/>
                </a:solidFill>
                <a:latin typeface="Arial" pitchFamily="34" charset="0"/>
                <a:cs typeface="Arial" pitchFamily="34" charset="0"/>
              </a:rPr>
              <a:t>, în scopul determinării posibilităţilor de amestecare, a metodelor de tratare şi eliminare a acestora.</a:t>
            </a:r>
          </a:p>
          <a:p>
            <a:endParaRPr lang="en-US" dirty="0" smtClean="0">
              <a:solidFill>
                <a:srgbClr val="002060"/>
              </a:solidFill>
            </a:endParaRPr>
          </a:p>
          <a:p>
            <a:endParaRPr lang="en-US" dirty="0"/>
          </a:p>
        </p:txBody>
      </p:sp>
    </p:spTree>
    <p:extLst>
      <p:ext uri="{BB962C8B-B14F-4D97-AF65-F5344CB8AC3E}">
        <p14:creationId xmlns:p14="http://schemas.microsoft.com/office/powerpoint/2010/main" val="116654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55000" lnSpcReduction="20000"/>
          </a:bodyPr>
          <a:lstStyle/>
          <a:p>
            <a:pPr algn="just"/>
            <a:r>
              <a:rPr lang="en-US" b="1" dirty="0">
                <a:solidFill>
                  <a:srgbClr val="002060"/>
                </a:solidFill>
                <a:latin typeface="Arial" pitchFamily="34" charset="0"/>
                <a:cs typeface="Arial" pitchFamily="34" charset="0"/>
              </a:rPr>
              <a:t>ART. </a:t>
            </a:r>
            <a:r>
              <a:rPr lang="en-US" b="1" dirty="0" smtClean="0">
                <a:solidFill>
                  <a:srgbClr val="002060"/>
                </a:solidFill>
                <a:latin typeface="Arial" pitchFamily="34" charset="0"/>
                <a:cs typeface="Arial" pitchFamily="34" charset="0"/>
              </a:rPr>
              <a:t>8 (4)</a:t>
            </a:r>
            <a:endParaRPr lang="en-US" b="1" dirty="0">
              <a:solidFill>
                <a:srgbClr val="002060"/>
              </a:solidFill>
              <a:latin typeface="Arial" pitchFamily="34" charset="0"/>
              <a:cs typeface="Arial" pitchFamily="34" charset="0"/>
            </a:endParaRPr>
          </a:p>
          <a:p>
            <a:pPr marL="0" indent="0" algn="just">
              <a:buNone/>
            </a:pPr>
            <a:r>
              <a:rPr lang="en-US" sz="2500" b="1" dirty="0">
                <a:solidFill>
                  <a:srgbClr val="7030A0"/>
                </a:solidFill>
                <a:latin typeface="Arial" pitchFamily="34" charset="0"/>
                <a:cs typeface="Arial" pitchFamily="34" charset="0"/>
              </a:rPr>
              <a:t>C</a:t>
            </a:r>
            <a:r>
              <a:rPr lang="ro-RO" sz="2500" b="1" dirty="0">
                <a:solidFill>
                  <a:srgbClr val="7030A0"/>
                </a:solidFill>
                <a:latin typeface="Arial" pitchFamily="34" charset="0"/>
                <a:cs typeface="Arial" pitchFamily="34" charset="0"/>
              </a:rPr>
              <a:t>aracterizarea unui deşeu periculos </a:t>
            </a:r>
            <a:r>
              <a:rPr lang="ro-RO" sz="2500" dirty="0">
                <a:solidFill>
                  <a:srgbClr val="002060"/>
                </a:solidFill>
                <a:latin typeface="Arial" pitchFamily="34" charset="0"/>
                <a:cs typeface="Arial" pitchFamily="34" charset="0"/>
              </a:rPr>
              <a:t>va cuprinde  </a:t>
            </a:r>
            <a:r>
              <a:rPr lang="ro-RO" sz="2500" b="1" dirty="0">
                <a:solidFill>
                  <a:srgbClr val="002060"/>
                </a:solidFill>
                <a:latin typeface="Arial" pitchFamily="34" charset="0"/>
                <a:cs typeface="Arial" pitchFamily="34" charset="0"/>
              </a:rPr>
              <a:t>cel puţin </a:t>
            </a:r>
            <a:r>
              <a:rPr lang="ro-RO" sz="2500" dirty="0">
                <a:solidFill>
                  <a:srgbClr val="002060"/>
                </a:solidFill>
                <a:latin typeface="Arial" pitchFamily="34" charset="0"/>
                <a:cs typeface="Arial" pitchFamily="34" charset="0"/>
              </a:rPr>
              <a:t>urmãtoarele informaţii:</a:t>
            </a:r>
            <a:endParaRPr lang="en-US" sz="2500" dirty="0">
              <a:solidFill>
                <a:srgbClr val="002060"/>
              </a:solidFill>
              <a:latin typeface="Arial" pitchFamily="34" charset="0"/>
              <a:cs typeface="Arial" pitchFamily="34" charset="0"/>
            </a:endParaRPr>
          </a:p>
          <a:p>
            <a:pPr marL="0" indent="0" algn="just">
              <a:buNone/>
            </a:pPr>
            <a:r>
              <a:rPr lang="en-US" sz="2500" dirty="0" smtClean="0">
                <a:solidFill>
                  <a:srgbClr val="002060"/>
                </a:solidFill>
                <a:latin typeface="Arial" pitchFamily="34" charset="0"/>
                <a:cs typeface="Arial" pitchFamily="34" charset="0"/>
              </a:rPr>
              <a:t>a</a:t>
            </a:r>
            <a:r>
              <a:rPr lang="en-US" sz="2500" dirty="0">
                <a:solidFill>
                  <a:srgbClr val="002060"/>
                </a:solidFill>
                <a:latin typeface="Arial" pitchFamily="34" charset="0"/>
                <a:cs typeface="Arial" pitchFamily="34" charset="0"/>
              </a:rPr>
              <a:t>) </a:t>
            </a:r>
            <a:r>
              <a:rPr lang="en-US" sz="2500" b="1" dirty="0">
                <a:solidFill>
                  <a:srgbClr val="002060"/>
                </a:solidFill>
                <a:latin typeface="Arial" pitchFamily="34" charset="0"/>
                <a:cs typeface="Arial" pitchFamily="34" charset="0"/>
              </a:rPr>
              <a:t>sursa şi originea deşeului</a:t>
            </a:r>
            <a:r>
              <a:rPr lang="en-US" sz="2500" dirty="0">
                <a:solidFill>
                  <a:srgbClr val="002060"/>
                </a:solidFill>
                <a:latin typeface="Arial" pitchFamily="34" charset="0"/>
                <a:cs typeface="Arial" pitchFamily="34" charset="0"/>
              </a:rPr>
              <a:t>;</a:t>
            </a:r>
          </a:p>
          <a:p>
            <a:pPr marL="0" indent="0" algn="just">
              <a:buNone/>
            </a:pPr>
            <a:r>
              <a:rPr lang="en-US" sz="2500" dirty="0">
                <a:solidFill>
                  <a:srgbClr val="002060"/>
                </a:solidFill>
                <a:latin typeface="Arial" pitchFamily="34" charset="0"/>
                <a:cs typeface="Arial" pitchFamily="34" charset="0"/>
              </a:rPr>
              <a:t>b) date referitoare la </a:t>
            </a:r>
            <a:r>
              <a:rPr lang="en-US" sz="2500" b="1" dirty="0">
                <a:solidFill>
                  <a:srgbClr val="002060"/>
                </a:solidFill>
                <a:latin typeface="Arial" pitchFamily="34" charset="0"/>
                <a:cs typeface="Arial" pitchFamily="34" charset="0"/>
              </a:rPr>
              <a:t>procesul care genereazã deşeul </a:t>
            </a:r>
            <a:r>
              <a:rPr lang="en-US" sz="2500" dirty="0">
                <a:solidFill>
                  <a:srgbClr val="002060"/>
                </a:solidFill>
                <a:latin typeface="Arial" pitchFamily="34" charset="0"/>
                <a:cs typeface="Arial" pitchFamily="34" charset="0"/>
              </a:rPr>
              <a:t>respectiv (descrierea procesului</a:t>
            </a:r>
          </a:p>
          <a:p>
            <a:pPr marL="0" indent="0" algn="just">
              <a:buNone/>
            </a:pPr>
            <a:r>
              <a:rPr lang="en-US" sz="2500" dirty="0">
                <a:solidFill>
                  <a:srgbClr val="002060"/>
                </a:solidFill>
                <a:latin typeface="Arial" pitchFamily="34" charset="0"/>
                <a:cs typeface="Arial" pitchFamily="34" charset="0"/>
              </a:rPr>
              <a:t>tehnologic cu precizarea punctelor de unde rezultã deşeuri, </a:t>
            </a:r>
            <a:endParaRPr lang="en-US" sz="2500" dirty="0" smtClean="0">
              <a:solidFill>
                <a:srgbClr val="002060"/>
              </a:solidFill>
              <a:latin typeface="Arial" pitchFamily="34" charset="0"/>
              <a:cs typeface="Arial" pitchFamily="34" charset="0"/>
            </a:endParaRPr>
          </a:p>
          <a:p>
            <a:pPr marL="0" indent="0" algn="just">
              <a:buNone/>
            </a:pPr>
            <a:r>
              <a:rPr lang="en-US" sz="2500" dirty="0" smtClean="0">
                <a:solidFill>
                  <a:srgbClr val="002060"/>
                </a:solidFill>
                <a:latin typeface="Arial" pitchFamily="34" charset="0"/>
                <a:cs typeface="Arial" pitchFamily="34" charset="0"/>
              </a:rPr>
              <a:t>c) date </a:t>
            </a:r>
            <a:r>
              <a:rPr lang="en-US" sz="2500" dirty="0">
                <a:solidFill>
                  <a:srgbClr val="002060"/>
                </a:solidFill>
                <a:latin typeface="Arial" pitchFamily="34" charset="0"/>
                <a:cs typeface="Arial" pitchFamily="34" charset="0"/>
              </a:rPr>
              <a:t>privind </a:t>
            </a:r>
            <a:r>
              <a:rPr lang="en-US" sz="2500" b="1" dirty="0">
                <a:solidFill>
                  <a:srgbClr val="002060"/>
                </a:solidFill>
                <a:latin typeface="Arial" pitchFamily="34" charset="0"/>
                <a:cs typeface="Arial" pitchFamily="34" charset="0"/>
              </a:rPr>
              <a:t>materiile prime, produsele şi cantitatea de deşeu pe unitatea de mãsura a produsului finit obţinut </a:t>
            </a:r>
            <a:r>
              <a:rPr lang="en-US" sz="2500" dirty="0">
                <a:solidFill>
                  <a:srgbClr val="002060"/>
                </a:solidFill>
                <a:latin typeface="Arial" pitchFamily="34" charset="0"/>
                <a:cs typeface="Arial" pitchFamily="34" charset="0"/>
              </a:rPr>
              <a:t>din proces);</a:t>
            </a:r>
          </a:p>
          <a:p>
            <a:pPr marL="0" indent="0" algn="just">
              <a:buNone/>
            </a:pPr>
            <a:r>
              <a:rPr lang="en-US" sz="2500" dirty="0">
                <a:solidFill>
                  <a:srgbClr val="002060"/>
                </a:solidFill>
                <a:latin typeface="Arial" pitchFamily="34" charset="0"/>
                <a:cs typeface="Arial" pitchFamily="34" charset="0"/>
              </a:rPr>
              <a:t>d) date privind </a:t>
            </a:r>
            <a:r>
              <a:rPr lang="en-US" sz="2500" b="1" dirty="0">
                <a:solidFill>
                  <a:srgbClr val="002060"/>
                </a:solidFill>
                <a:latin typeface="Arial" pitchFamily="34" charset="0"/>
                <a:cs typeface="Arial" pitchFamily="34" charset="0"/>
              </a:rPr>
              <a:t>compoziţia deşeului </a:t>
            </a:r>
            <a:r>
              <a:rPr lang="en-US" sz="2500" dirty="0">
                <a:solidFill>
                  <a:srgbClr val="002060"/>
                </a:solidFill>
                <a:latin typeface="Arial" pitchFamily="34" charset="0"/>
                <a:cs typeface="Arial" pitchFamily="34" charset="0"/>
              </a:rPr>
              <a:t>dacã este cunoscutã sau </a:t>
            </a:r>
            <a:r>
              <a:rPr lang="en-US" sz="2500" dirty="0" smtClean="0">
                <a:solidFill>
                  <a:srgbClr val="002060"/>
                </a:solidFill>
                <a:latin typeface="Arial" pitchFamily="34" charset="0"/>
                <a:cs typeface="Arial" pitchFamily="34" charset="0"/>
              </a:rPr>
              <a:t>determinata </a:t>
            </a:r>
            <a:r>
              <a:rPr lang="en-US" sz="2500" dirty="0">
                <a:solidFill>
                  <a:srgbClr val="002060"/>
                </a:solidFill>
                <a:latin typeface="Arial" pitchFamily="34" charset="0"/>
                <a:cs typeface="Arial" pitchFamily="34" charset="0"/>
              </a:rPr>
              <a:t>prin analize şi comportarea la levigare, atunci când acestea sunt considerate relevante;</a:t>
            </a:r>
          </a:p>
          <a:p>
            <a:pPr marL="0" indent="0" algn="just">
              <a:buNone/>
            </a:pPr>
            <a:r>
              <a:rPr lang="en-US" sz="2500" dirty="0">
                <a:solidFill>
                  <a:srgbClr val="002060"/>
                </a:solidFill>
                <a:latin typeface="Arial" pitchFamily="34" charset="0"/>
                <a:cs typeface="Arial" pitchFamily="34" charset="0"/>
              </a:rPr>
              <a:t>e) aspectul deşeului (miros, culoare, stare fizicã);</a:t>
            </a:r>
          </a:p>
          <a:p>
            <a:pPr marL="0" indent="0" algn="just">
              <a:buNone/>
            </a:pPr>
            <a:r>
              <a:rPr lang="en-US" sz="2500" dirty="0">
                <a:solidFill>
                  <a:srgbClr val="002060"/>
                </a:solidFill>
                <a:latin typeface="Arial" pitchFamily="34" charset="0"/>
                <a:cs typeface="Arial" pitchFamily="34" charset="0"/>
              </a:rPr>
              <a:t>f) </a:t>
            </a:r>
            <a:r>
              <a:rPr lang="en-US" sz="2500" b="1" dirty="0">
                <a:solidFill>
                  <a:srgbClr val="002060"/>
                </a:solidFill>
                <a:latin typeface="Arial" pitchFamily="34" charset="0"/>
                <a:cs typeface="Arial" pitchFamily="34" charset="0"/>
              </a:rPr>
              <a:t>codul, conform HG 856/2002 </a:t>
            </a:r>
            <a:r>
              <a:rPr lang="en-US" sz="2500" dirty="0">
                <a:solidFill>
                  <a:srgbClr val="002060"/>
                </a:solidFill>
                <a:latin typeface="Arial" pitchFamily="34" charset="0"/>
                <a:cs typeface="Arial" pitchFamily="34" charset="0"/>
              </a:rPr>
              <a:t>privind evidenţa gestiunii deşeurilor şi Lista deşeurilor, inclusiv a deşeurilor periculoase, şi alte informaţii considerate necesare;</a:t>
            </a:r>
          </a:p>
          <a:p>
            <a:pPr marL="0" indent="0" algn="just">
              <a:buNone/>
            </a:pPr>
            <a:r>
              <a:rPr lang="en-US" sz="2500" dirty="0">
                <a:solidFill>
                  <a:srgbClr val="002060"/>
                </a:solidFill>
                <a:latin typeface="Arial" pitchFamily="34" charset="0"/>
                <a:cs typeface="Arial" pitchFamily="34" charset="0"/>
              </a:rPr>
              <a:t>g) </a:t>
            </a:r>
            <a:r>
              <a:rPr lang="en-US" sz="2500" b="1" dirty="0">
                <a:solidFill>
                  <a:srgbClr val="002060"/>
                </a:solidFill>
                <a:latin typeface="Arial" pitchFamily="34" charset="0"/>
                <a:cs typeface="Arial" pitchFamily="34" charset="0"/>
              </a:rPr>
              <a:t>pentru deşeurile periculoase - proprietatea </a:t>
            </a:r>
            <a:r>
              <a:rPr lang="en-US" sz="2500" dirty="0">
                <a:solidFill>
                  <a:srgbClr val="002060"/>
                </a:solidFill>
                <a:latin typeface="Arial" pitchFamily="34" charset="0"/>
                <a:cs typeface="Arial" pitchFamily="34" charset="0"/>
              </a:rPr>
              <a:t>care face ca respectivul deşeu sã fie considerat periculos, conform </a:t>
            </a:r>
            <a:r>
              <a:rPr lang="en-US" sz="2500" b="1" dirty="0">
                <a:solidFill>
                  <a:srgbClr val="002060"/>
                </a:solidFill>
                <a:latin typeface="Arial" pitchFamily="34" charset="0"/>
                <a:cs typeface="Arial" pitchFamily="34" charset="0"/>
              </a:rPr>
              <a:t>ANEXEI 4 din Legea nr. 211/2011</a:t>
            </a:r>
            <a:r>
              <a:rPr lang="en-US" sz="2500" dirty="0">
                <a:solidFill>
                  <a:srgbClr val="002060"/>
                </a:solidFill>
                <a:latin typeface="Arial" pitchFamily="34" charset="0"/>
                <a:cs typeface="Arial" pitchFamily="34" charset="0"/>
              </a:rPr>
              <a:t>;</a:t>
            </a:r>
          </a:p>
          <a:p>
            <a:pPr marL="0" indent="0" algn="just">
              <a:buNone/>
            </a:pPr>
            <a:r>
              <a:rPr lang="en-US" sz="2500" dirty="0">
                <a:solidFill>
                  <a:srgbClr val="002060"/>
                </a:solidFill>
                <a:latin typeface="Arial" pitchFamily="34" charset="0"/>
                <a:cs typeface="Arial" pitchFamily="34" charset="0"/>
              </a:rPr>
              <a:t>i</a:t>
            </a:r>
            <a:r>
              <a:rPr lang="en-US" sz="2500" b="1" dirty="0">
                <a:solidFill>
                  <a:srgbClr val="002060"/>
                </a:solidFill>
                <a:latin typeface="Arial" pitchFamily="34" charset="0"/>
                <a:cs typeface="Arial" pitchFamily="34" charset="0"/>
              </a:rPr>
              <a:t>) informaţii suplimentare sau alte restricţii şi precauţii </a:t>
            </a:r>
            <a:r>
              <a:rPr lang="en-US" sz="2500" dirty="0">
                <a:solidFill>
                  <a:srgbClr val="002060"/>
                </a:solidFill>
                <a:latin typeface="Arial" pitchFamily="34" charset="0"/>
                <a:cs typeface="Arial" pitchFamily="34" charset="0"/>
              </a:rPr>
              <a:t>necesare pentru activitatea de stocare temporarã în vederea tratãrii;</a:t>
            </a:r>
          </a:p>
          <a:p>
            <a:pPr marL="0" indent="0" algn="just">
              <a:buNone/>
            </a:pPr>
            <a:r>
              <a:rPr lang="en-US" sz="2500" dirty="0">
                <a:solidFill>
                  <a:srgbClr val="002060"/>
                </a:solidFill>
                <a:latin typeface="Arial" pitchFamily="34" charset="0"/>
                <a:cs typeface="Arial" pitchFamily="34" charset="0"/>
              </a:rPr>
              <a:t>j) informaţii suplimentare privind posibilitãţile de </a:t>
            </a:r>
            <a:r>
              <a:rPr lang="en-US" sz="2500" b="1" dirty="0" smtClean="0">
                <a:solidFill>
                  <a:srgbClr val="002060"/>
                </a:solidFill>
                <a:latin typeface="Arial" pitchFamily="34" charset="0"/>
                <a:cs typeface="Arial" pitchFamily="34" charset="0"/>
              </a:rPr>
              <a:t>valorificare/eliminare.</a:t>
            </a:r>
            <a:endParaRPr lang="en-US" sz="2500" b="1" dirty="0">
              <a:solidFill>
                <a:srgbClr val="002060"/>
              </a:solidFill>
              <a:latin typeface="Arial" pitchFamily="34" charset="0"/>
              <a:cs typeface="Arial" pitchFamily="34" charset="0"/>
            </a:endParaRPr>
          </a:p>
          <a:p>
            <a:pPr algn="just"/>
            <a:endParaRPr lang="en-US" sz="2500" dirty="0" smtClean="0">
              <a:latin typeface="Arial" pitchFamily="34" charset="0"/>
              <a:cs typeface="Arial" pitchFamily="34" charset="0"/>
            </a:endParaRPr>
          </a:p>
          <a:p>
            <a:pPr marL="0" indent="0" algn="just">
              <a:buNone/>
            </a:pPr>
            <a:r>
              <a:rPr lang="en-US" sz="2500" dirty="0" smtClean="0">
                <a:solidFill>
                  <a:srgbClr val="002060"/>
                </a:solidFill>
                <a:latin typeface="Arial" pitchFamily="34" charset="0"/>
                <a:cs typeface="Arial" pitchFamily="34" charset="0"/>
              </a:rPr>
              <a:t>Pentru clarificari suplimentare va recomandam sa consultati </a:t>
            </a:r>
            <a:r>
              <a:rPr lang="en-US" sz="2500" b="1" u="sng" dirty="0" smtClean="0">
                <a:solidFill>
                  <a:srgbClr val="002060"/>
                </a:solidFill>
                <a:latin typeface="Arial" pitchFamily="34" charset="0"/>
                <a:cs typeface="Arial" pitchFamily="34" charset="0"/>
              </a:rPr>
              <a:t>Ordinul 95/2005 </a:t>
            </a:r>
            <a:r>
              <a:rPr lang="en-US" sz="2500" dirty="0" smtClean="0">
                <a:solidFill>
                  <a:srgbClr val="002060"/>
                </a:solidFill>
                <a:latin typeface="Arial" pitchFamily="34" charset="0"/>
                <a:cs typeface="Arial" pitchFamily="34" charset="0"/>
              </a:rPr>
              <a:t>privind </a:t>
            </a:r>
            <a:r>
              <a:rPr lang="en-US" sz="2500" dirty="0">
                <a:solidFill>
                  <a:srgbClr val="002060"/>
                </a:solidFill>
                <a:latin typeface="Arial" pitchFamily="34" charset="0"/>
                <a:cs typeface="Arial" pitchFamily="34" charset="0"/>
              </a:rPr>
              <a:t>stabilirea criteriilor de acceptare si procedurilor preliminare de acceptare </a:t>
            </a:r>
            <a:r>
              <a:rPr lang="en-US" sz="2500" dirty="0" smtClean="0">
                <a:solidFill>
                  <a:srgbClr val="002060"/>
                </a:solidFill>
                <a:latin typeface="Arial" pitchFamily="34" charset="0"/>
                <a:cs typeface="Arial" pitchFamily="34" charset="0"/>
              </a:rPr>
              <a:t>a deseurilor </a:t>
            </a:r>
            <a:r>
              <a:rPr lang="en-US" sz="2500" dirty="0">
                <a:solidFill>
                  <a:srgbClr val="002060"/>
                </a:solidFill>
                <a:latin typeface="Arial" pitchFamily="34" charset="0"/>
                <a:cs typeface="Arial" pitchFamily="34" charset="0"/>
              </a:rPr>
              <a:t>la depozitare si lista nationala de deseuri acceptate in fiecare clasa de </a:t>
            </a:r>
            <a:r>
              <a:rPr lang="en-US" sz="2500" dirty="0" smtClean="0">
                <a:solidFill>
                  <a:srgbClr val="002060"/>
                </a:solidFill>
                <a:latin typeface="Arial" pitchFamily="34" charset="0"/>
                <a:cs typeface="Arial" pitchFamily="34" charset="0"/>
              </a:rPr>
              <a:t>depozit de deseuri, respectiv punctul 1.6 referitor la </a:t>
            </a:r>
            <a:r>
              <a:rPr lang="en-US" sz="2500" b="1" u="sng" dirty="0" smtClean="0">
                <a:solidFill>
                  <a:srgbClr val="002060"/>
                </a:solidFill>
                <a:latin typeface="Arial" pitchFamily="34" charset="0"/>
                <a:cs typeface="Arial" pitchFamily="34" charset="0"/>
              </a:rPr>
              <a:t>Caracterizarea </a:t>
            </a:r>
            <a:r>
              <a:rPr lang="en-US" sz="2500" b="1" u="sng" dirty="0">
                <a:solidFill>
                  <a:srgbClr val="002060"/>
                </a:solidFill>
                <a:latin typeface="Arial" pitchFamily="34" charset="0"/>
                <a:cs typeface="Arial" pitchFamily="34" charset="0"/>
              </a:rPr>
              <a:t>generalã a unui deseu/ Fisa tehnica a unui </a:t>
            </a:r>
            <a:r>
              <a:rPr lang="en-US" sz="2500" b="1" u="sng" dirty="0" smtClean="0">
                <a:solidFill>
                  <a:srgbClr val="002060"/>
                </a:solidFill>
                <a:latin typeface="Arial" pitchFamily="34" charset="0"/>
                <a:cs typeface="Arial" pitchFamily="34" charset="0"/>
              </a:rPr>
              <a:t>deseu.</a:t>
            </a:r>
          </a:p>
          <a:p>
            <a:endParaRPr lang="en-US" dirty="0"/>
          </a:p>
        </p:txBody>
      </p:sp>
    </p:spTree>
    <p:extLst>
      <p:ext uri="{BB962C8B-B14F-4D97-AF65-F5344CB8AC3E}">
        <p14:creationId xmlns:p14="http://schemas.microsoft.com/office/powerpoint/2010/main" val="233013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85000" lnSpcReduction="10000"/>
          </a:bodyPr>
          <a:lstStyle/>
          <a:p>
            <a:pPr algn="just"/>
            <a:r>
              <a:rPr lang="en-US" dirty="0">
                <a:solidFill>
                  <a:srgbClr val="002060"/>
                </a:solidFill>
                <a:latin typeface="Arial" pitchFamily="34" charset="0"/>
                <a:cs typeface="Arial" pitchFamily="34" charset="0"/>
              </a:rPr>
              <a:t>ART. 8</a:t>
            </a:r>
          </a:p>
          <a:p>
            <a:pPr algn="just"/>
            <a:r>
              <a:rPr lang="en-US" b="1" dirty="0">
                <a:solidFill>
                  <a:srgbClr val="002060"/>
                </a:solidFill>
                <a:latin typeface="Arial" pitchFamily="34" charset="0"/>
                <a:cs typeface="Arial" pitchFamily="34" charset="0"/>
              </a:rPr>
              <a:t> (5) Producătorii şi deţinătorii de deşeuri autorităţi publice de apărare, ordine publică şi siguranţă naţională sunt obligaţi </a:t>
            </a:r>
            <a:r>
              <a:rPr lang="en-US" dirty="0">
                <a:solidFill>
                  <a:srgbClr val="002060"/>
                </a:solidFill>
                <a:latin typeface="Arial" pitchFamily="34" charset="0"/>
                <a:cs typeface="Arial" pitchFamily="34" charset="0"/>
              </a:rPr>
              <a:t>să încadreze în codurile prevăzute în </a:t>
            </a:r>
            <a:r>
              <a:rPr lang="en-US" u="sng" dirty="0">
                <a:solidFill>
                  <a:srgbClr val="002060"/>
                </a:solidFill>
                <a:latin typeface="Arial" pitchFamily="34" charset="0"/>
                <a:cs typeface="Arial" pitchFamily="34" charset="0"/>
              </a:rPr>
              <a:t>anexa nr. 2</a:t>
            </a:r>
            <a:r>
              <a:rPr lang="en-US" dirty="0">
                <a:solidFill>
                  <a:srgbClr val="002060"/>
                </a:solidFill>
                <a:latin typeface="Arial" pitchFamily="34" charset="0"/>
                <a:cs typeface="Arial" pitchFamily="34" charset="0"/>
              </a:rPr>
              <a:t> la </a:t>
            </a:r>
            <a:r>
              <a:rPr lang="en-US" dirty="0" smtClean="0">
                <a:solidFill>
                  <a:srgbClr val="002060"/>
                </a:solidFill>
                <a:latin typeface="Arial" pitchFamily="34" charset="0"/>
                <a:cs typeface="Arial" pitchFamily="34" charset="0"/>
              </a:rPr>
              <a:t>HG 856/2002 </a:t>
            </a:r>
            <a:r>
              <a:rPr lang="en-US" dirty="0">
                <a:solidFill>
                  <a:srgbClr val="002060"/>
                </a:solidFill>
                <a:latin typeface="Arial" pitchFamily="34" charset="0"/>
                <a:cs typeface="Arial" pitchFamily="34" charset="0"/>
              </a:rPr>
              <a:t>privind evidenţa gestiunii deşeurilor şi pentru aprobarea listei cuprinzând deşeurile, inclusiv deşeurile periculoase, cu completările ulterioare, fiecare tip de deşeu generat de propria activitate, pe baza reglementărilor specifice pentru gestionarea deşeurilor</a:t>
            </a:r>
            <a:r>
              <a:rPr lang="en-US" dirty="0" smtClean="0">
                <a:solidFill>
                  <a:srgbClr val="002060"/>
                </a:solidFill>
                <a:latin typeface="Arial" pitchFamily="34" charset="0"/>
                <a:cs typeface="Arial" pitchFamily="34" charset="0"/>
              </a:rPr>
              <a:t>.</a:t>
            </a:r>
          </a:p>
          <a:p>
            <a:pPr algn="just"/>
            <a:r>
              <a:rPr lang="en-US" dirty="0">
                <a:solidFill>
                  <a:srgbClr val="002060"/>
                </a:solidFill>
                <a:latin typeface="Arial" pitchFamily="34" charset="0"/>
                <a:cs typeface="Arial" pitchFamily="34" charset="0"/>
              </a:rPr>
              <a:t>ART. 11</a:t>
            </a:r>
          </a:p>
          <a:p>
            <a:pPr algn="just"/>
            <a:r>
              <a:rPr lang="en-US" dirty="0">
                <a:solidFill>
                  <a:srgbClr val="002060"/>
                </a:solidFill>
                <a:latin typeface="Arial" pitchFamily="34" charset="0"/>
                <a:cs typeface="Arial" pitchFamily="34" charset="0"/>
              </a:rPr>
              <a:t>    </a:t>
            </a:r>
            <a:r>
              <a:rPr lang="en-US" b="1" u="sng" dirty="0">
                <a:solidFill>
                  <a:srgbClr val="002060"/>
                </a:solidFill>
                <a:latin typeface="Arial" pitchFamily="34" charset="0"/>
                <a:cs typeface="Arial" pitchFamily="34" charset="0"/>
              </a:rPr>
              <a:t>Reclasificarea deşeurilor periculoase ca deşeuri nepericuloase nu se poate realiza prin diluarea sau amestecarea acestora în scopul de a diminua concentraţiile iniţiale de substanţe periculoase până la un nivel mai mic decât nivelul prevăzut pentru ca un deşeu să fie definit ca fiind periculos.</a:t>
            </a:r>
          </a:p>
          <a:p>
            <a:pPr algn="just"/>
            <a:endParaRPr lang="en-US" dirty="0" smtClean="0"/>
          </a:p>
          <a:p>
            <a:pPr algn="just"/>
            <a:endParaRPr lang="en-US" dirty="0" smtClean="0"/>
          </a:p>
          <a:p>
            <a:pPr algn="just"/>
            <a:endParaRPr lang="en-US" dirty="0"/>
          </a:p>
          <a:p>
            <a:pPr algn="just"/>
            <a:endParaRPr lang="en-US" dirty="0" smtClean="0">
              <a:solidFill>
                <a:srgbClr val="002060"/>
              </a:solidFill>
            </a:endParaRPr>
          </a:p>
          <a:p>
            <a:endParaRPr lang="en-US" dirty="0"/>
          </a:p>
        </p:txBody>
      </p:sp>
    </p:spTree>
    <p:extLst>
      <p:ext uri="{BB962C8B-B14F-4D97-AF65-F5344CB8AC3E}">
        <p14:creationId xmlns:p14="http://schemas.microsoft.com/office/powerpoint/2010/main" val="172050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002060"/>
                </a:solidFill>
              </a:rPr>
              <a:t>LEGEA </a:t>
            </a:r>
            <a:r>
              <a:rPr lang="en-US" sz="2400" b="1" dirty="0">
                <a:solidFill>
                  <a:srgbClr val="002060"/>
                </a:solidFill>
              </a:rPr>
              <a:t>211/2011 REPUBLICATA PRIVIND REGIMUL DESEURILOR</a:t>
            </a:r>
            <a:endParaRPr lang="en-US" sz="2400" dirty="0"/>
          </a:p>
        </p:txBody>
      </p:sp>
      <p:sp>
        <p:nvSpPr>
          <p:cNvPr id="3" name="Content Placeholder 2"/>
          <p:cNvSpPr>
            <a:spLocks noGrp="1"/>
          </p:cNvSpPr>
          <p:nvPr>
            <p:ph idx="1"/>
          </p:nvPr>
        </p:nvSpPr>
        <p:spPr/>
        <p:txBody>
          <a:bodyPr>
            <a:normAutofit fontScale="62500" lnSpcReduction="20000"/>
          </a:bodyPr>
          <a:lstStyle/>
          <a:p>
            <a:r>
              <a:rPr lang="en-US" sz="2600" b="1" dirty="0">
                <a:solidFill>
                  <a:srgbClr val="002060"/>
                </a:solidFill>
                <a:latin typeface="Arial" pitchFamily="34" charset="0"/>
                <a:cs typeface="Arial" pitchFamily="34" charset="0"/>
              </a:rPr>
              <a:t>&amp; 16. Controlul deşeurilor periculoase</a:t>
            </a:r>
          </a:p>
          <a:p>
            <a:r>
              <a:rPr lang="en-US" sz="2600" dirty="0">
                <a:solidFill>
                  <a:srgbClr val="002060"/>
                </a:solidFill>
                <a:latin typeface="Arial" pitchFamily="34" charset="0"/>
                <a:cs typeface="Arial" pitchFamily="34" charset="0"/>
              </a:rPr>
              <a:t>    ART. 26</a:t>
            </a:r>
          </a:p>
          <a:p>
            <a:pPr algn="just"/>
            <a:r>
              <a:rPr lang="en-US" sz="2600" dirty="0">
                <a:solidFill>
                  <a:srgbClr val="002060"/>
                </a:solidFill>
                <a:latin typeface="Arial" pitchFamily="34" charset="0"/>
                <a:cs typeface="Arial" pitchFamily="34" charset="0"/>
              </a:rPr>
              <a:t>    (1) </a:t>
            </a:r>
            <a:r>
              <a:rPr lang="en-US" sz="2600" u="sng" dirty="0">
                <a:solidFill>
                  <a:srgbClr val="002060"/>
                </a:solidFill>
                <a:latin typeface="Arial" pitchFamily="34" charset="0"/>
                <a:cs typeface="Arial" pitchFamily="34" charset="0"/>
              </a:rPr>
              <a:t>Producătorii/Deţinătorii de deşeuri periculoase</a:t>
            </a:r>
            <a:r>
              <a:rPr lang="en-US" sz="2600" dirty="0">
                <a:solidFill>
                  <a:srgbClr val="002060"/>
                </a:solidFill>
                <a:latin typeface="Arial" pitchFamily="34" charset="0"/>
                <a:cs typeface="Arial" pitchFamily="34" charset="0"/>
              </a:rPr>
              <a:t>, precum şi </a:t>
            </a:r>
            <a:r>
              <a:rPr lang="en-US" sz="2600" u="sng" dirty="0">
                <a:solidFill>
                  <a:srgbClr val="002060"/>
                </a:solidFill>
                <a:latin typeface="Arial" pitchFamily="34" charset="0"/>
                <a:cs typeface="Arial" pitchFamily="34" charset="0"/>
              </a:rPr>
              <a:t>operatorii economici autorizaţi</a:t>
            </a:r>
            <a:r>
              <a:rPr lang="en-US" sz="2600" dirty="0">
                <a:solidFill>
                  <a:srgbClr val="002060"/>
                </a:solidFill>
                <a:latin typeface="Arial" pitchFamily="34" charset="0"/>
                <a:cs typeface="Arial" pitchFamily="34" charset="0"/>
              </a:rPr>
              <a:t> din punctul de vedere al protecţiei mediului să desfăşoare activităţi de </a:t>
            </a:r>
            <a:r>
              <a:rPr lang="en-US" sz="2600" u="sng" dirty="0">
                <a:solidFill>
                  <a:srgbClr val="002060"/>
                </a:solidFill>
                <a:latin typeface="Arial" pitchFamily="34" charset="0"/>
                <a:cs typeface="Arial" pitchFamily="34" charset="0"/>
              </a:rPr>
              <a:t>colectare, transport, stocare, tratare sau valorificare a deşeurilor periculoase </a:t>
            </a:r>
            <a:r>
              <a:rPr lang="en-US" sz="2600" dirty="0">
                <a:solidFill>
                  <a:srgbClr val="002060"/>
                </a:solidFill>
                <a:latin typeface="Arial" pitchFamily="34" charset="0"/>
                <a:cs typeface="Arial" pitchFamily="34" charset="0"/>
              </a:rPr>
              <a:t>sunt obligaţi să colecteze, să transporte şi să stocheze separat diferitele categorii de deşeuri periculoase, în funcţie de proprietăţile fizico-chimice, de compatibilităţi şi de natura substanţelor de stingere care pot fi utilizate pentru fiecare categorie de deşeuri în caz de incendiu, astfel încât să se poată asigura un grad ridicat de protecţie a mediului şi a sănătăţii populaţiei potrivit prevederilor </a:t>
            </a:r>
            <a:r>
              <a:rPr lang="en-US" sz="2600" u="sng" dirty="0">
                <a:solidFill>
                  <a:srgbClr val="002060"/>
                </a:solidFill>
                <a:latin typeface="Arial" pitchFamily="34" charset="0"/>
                <a:cs typeface="Arial" pitchFamily="34" charset="0"/>
              </a:rPr>
              <a:t>art. 20</a:t>
            </a:r>
            <a:r>
              <a:rPr lang="en-US" sz="2600" dirty="0">
                <a:solidFill>
                  <a:srgbClr val="002060"/>
                </a:solidFill>
                <a:latin typeface="Arial" pitchFamily="34" charset="0"/>
                <a:cs typeface="Arial" pitchFamily="34" charset="0"/>
              </a:rPr>
              <a:t>, </a:t>
            </a:r>
            <a:r>
              <a:rPr lang="en-US" sz="2600" dirty="0">
                <a:solidFill>
                  <a:srgbClr val="7030A0"/>
                </a:solidFill>
                <a:latin typeface="Arial" pitchFamily="34" charset="0"/>
                <a:cs typeface="Arial" pitchFamily="34" charset="0"/>
              </a:rPr>
              <a:t>incluzând asigurarea trasabilităţii de la locul de generare la destinaţia finală</a:t>
            </a:r>
            <a:r>
              <a:rPr lang="en-US" sz="2600" dirty="0">
                <a:solidFill>
                  <a:srgbClr val="002060"/>
                </a:solidFill>
                <a:latin typeface="Arial" pitchFamily="34" charset="0"/>
                <a:cs typeface="Arial" pitchFamily="34" charset="0"/>
              </a:rPr>
              <a:t>, potrivit prevederilor </a:t>
            </a:r>
            <a:r>
              <a:rPr lang="en-US" sz="2600" u="sng" dirty="0">
                <a:solidFill>
                  <a:srgbClr val="002060"/>
                </a:solidFill>
                <a:latin typeface="Arial" pitchFamily="34" charset="0"/>
                <a:cs typeface="Arial" pitchFamily="34" charset="0"/>
              </a:rPr>
              <a:t>art. 49</a:t>
            </a:r>
            <a:r>
              <a:rPr lang="en-US" sz="2600" dirty="0">
                <a:solidFill>
                  <a:srgbClr val="002060"/>
                </a:solidFill>
                <a:latin typeface="Arial" pitchFamily="34" charset="0"/>
                <a:cs typeface="Arial" pitchFamily="34" charset="0"/>
              </a:rPr>
              <a:t> şi </a:t>
            </a:r>
            <a:r>
              <a:rPr lang="en-US" sz="2600" u="sng" dirty="0">
                <a:solidFill>
                  <a:srgbClr val="002060"/>
                </a:solidFill>
                <a:latin typeface="Arial" pitchFamily="34" charset="0"/>
                <a:cs typeface="Arial" pitchFamily="34" charset="0"/>
              </a:rPr>
              <a:t>60</a:t>
            </a:r>
            <a:r>
              <a:rPr lang="en-US" sz="2600" dirty="0">
                <a:solidFill>
                  <a:srgbClr val="002060"/>
                </a:solidFill>
                <a:latin typeface="Arial" pitchFamily="34" charset="0"/>
                <a:cs typeface="Arial" pitchFamily="34" charset="0"/>
              </a:rPr>
              <a:t>.</a:t>
            </a:r>
          </a:p>
          <a:p>
            <a:pPr algn="just"/>
            <a:r>
              <a:rPr lang="en-US" sz="2600" dirty="0">
                <a:solidFill>
                  <a:srgbClr val="002060"/>
                </a:solidFill>
                <a:latin typeface="Arial" pitchFamily="34" charset="0"/>
                <a:cs typeface="Arial" pitchFamily="34" charset="0"/>
              </a:rPr>
              <a:t>    (2) Controlul privind generarea, colectarea, operaţiunile de transport, stocarea temporară şi tratarea în cazul deşeurilor periculoase se efectuează de către instituţiile abilitate prin lege şi are în vedere, în mod deosebit, originea, destinaţia, precum şi </a:t>
            </a:r>
            <a:r>
              <a:rPr lang="en-US" sz="2600" b="1" dirty="0">
                <a:solidFill>
                  <a:srgbClr val="002060"/>
                </a:solidFill>
                <a:latin typeface="Arial" pitchFamily="34" charset="0"/>
                <a:cs typeface="Arial" pitchFamily="34" charset="0"/>
              </a:rPr>
              <a:t>măsurile luate de producătorul de deşeuri pentru </a:t>
            </a:r>
            <a:r>
              <a:rPr lang="en-US" sz="2600" b="1" dirty="0">
                <a:solidFill>
                  <a:srgbClr val="7030A0"/>
                </a:solidFill>
                <a:latin typeface="Arial" pitchFamily="34" charset="0"/>
                <a:cs typeface="Arial" pitchFamily="34" charset="0"/>
              </a:rPr>
              <a:t>ambalarea şi etichetarea </a:t>
            </a:r>
            <a:r>
              <a:rPr lang="en-US" sz="2600" b="1" dirty="0">
                <a:solidFill>
                  <a:srgbClr val="002060"/>
                </a:solidFill>
                <a:latin typeface="Arial" pitchFamily="34" charset="0"/>
                <a:cs typeface="Arial" pitchFamily="34" charset="0"/>
              </a:rPr>
              <a:t>unor astfel de deşeuri</a:t>
            </a:r>
            <a:r>
              <a:rPr lang="en-US" sz="2600" dirty="0">
                <a:solidFill>
                  <a:srgbClr val="002060"/>
                </a:solidFill>
                <a:latin typeface="Arial" pitchFamily="34" charset="0"/>
                <a:cs typeface="Arial" pitchFamily="34" charset="0"/>
              </a:rPr>
              <a:t>.</a:t>
            </a:r>
          </a:p>
          <a:p>
            <a:pPr algn="just"/>
            <a:r>
              <a:rPr lang="en-US" sz="2600" dirty="0">
                <a:solidFill>
                  <a:srgbClr val="002060"/>
                </a:solidFill>
                <a:latin typeface="Arial" pitchFamily="34" charset="0"/>
                <a:cs typeface="Arial" pitchFamily="34" charset="0"/>
              </a:rPr>
              <a:t>    (3) Transportul deşeurilor periculoase pe teritoriul României este reglementat </a:t>
            </a:r>
            <a:r>
              <a:rPr lang="en-US" sz="2600" dirty="0" smtClean="0">
                <a:solidFill>
                  <a:srgbClr val="002060"/>
                </a:solidFill>
                <a:latin typeface="Arial" pitchFamily="34" charset="0"/>
                <a:cs typeface="Arial" pitchFamily="34" charset="0"/>
              </a:rPr>
              <a:t>prin </a:t>
            </a:r>
            <a:r>
              <a:rPr lang="en-US" sz="2600" u="sng" dirty="0" smtClean="0">
                <a:solidFill>
                  <a:srgbClr val="002060"/>
                </a:solidFill>
                <a:latin typeface="Arial" pitchFamily="34" charset="0"/>
                <a:cs typeface="Arial" pitchFamily="34" charset="0"/>
              </a:rPr>
              <a:t>HG1061/2008</a:t>
            </a:r>
            <a:r>
              <a:rPr lang="en-US" sz="2600" dirty="0" smtClean="0">
                <a:solidFill>
                  <a:srgbClr val="002060"/>
                </a:solidFill>
                <a:latin typeface="Arial" pitchFamily="34" charset="0"/>
                <a:cs typeface="Arial" pitchFamily="34" charset="0"/>
              </a:rPr>
              <a:t> </a:t>
            </a:r>
            <a:r>
              <a:rPr lang="en-US" sz="2600" dirty="0">
                <a:solidFill>
                  <a:srgbClr val="002060"/>
                </a:solidFill>
                <a:latin typeface="Arial" pitchFamily="34" charset="0"/>
                <a:cs typeface="Arial" pitchFamily="34" charset="0"/>
              </a:rPr>
              <a:t>privind transportul deşeurilor periculoase şi nepericuloase pe teritoriul </a:t>
            </a:r>
            <a:r>
              <a:rPr lang="en-US" sz="2600" dirty="0" smtClean="0">
                <a:solidFill>
                  <a:srgbClr val="002060"/>
                </a:solidFill>
                <a:latin typeface="Arial" pitchFamily="34" charset="0"/>
                <a:cs typeface="Arial" pitchFamily="34" charset="0"/>
              </a:rPr>
              <a:t>României.</a:t>
            </a:r>
          </a:p>
          <a:p>
            <a:pPr algn="just"/>
            <a:endParaRPr lang="en-US" dirty="0" smtClean="0"/>
          </a:p>
          <a:p>
            <a:pPr algn="just"/>
            <a:endParaRPr lang="en-US" dirty="0"/>
          </a:p>
          <a:p>
            <a:pPr algn="just"/>
            <a:endParaRPr lang="en-US" dirty="0" smtClean="0">
              <a:solidFill>
                <a:srgbClr val="002060"/>
              </a:solidFill>
            </a:endParaRPr>
          </a:p>
          <a:p>
            <a:endParaRPr lang="en-US" dirty="0"/>
          </a:p>
        </p:txBody>
      </p:sp>
    </p:spTree>
    <p:extLst>
      <p:ext uri="{BB962C8B-B14F-4D97-AF65-F5344CB8AC3E}">
        <p14:creationId xmlns:p14="http://schemas.microsoft.com/office/powerpoint/2010/main" val="3583014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202</TotalTime>
  <Words>2414</Words>
  <Application>Microsoft Office PowerPoint</Application>
  <PresentationFormat>On-screen Show (4:3)</PresentationFormat>
  <Paragraphs>109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OBLIGATIA INCADRARII DESEURILOR, CONFORM PREVEDERILOR LEGII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LEGEA 211/2011 REPUBLICATA PRIVIND REGIMUL DESEURILOR</vt:lpstr>
      <vt:lpstr>VA MULTUMESC PENTRU ATENTIE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OBLIGATIA INCADRARII DESEURILOR, CONFORM PREVEDERILOR LEGII 211/2011 REPUBLICATA PRIVIND REGIMUL DESEURILOR</dc:title>
  <dc:creator>Claudia Babescu</dc:creator>
  <cp:lastModifiedBy>Claudia Babescu</cp:lastModifiedBy>
  <cp:revision>24</cp:revision>
  <dcterms:created xsi:type="dcterms:W3CDTF">2015-09-17T06:00:30Z</dcterms:created>
  <dcterms:modified xsi:type="dcterms:W3CDTF">2016-10-06T08:41:14Z</dcterms:modified>
</cp:coreProperties>
</file>