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9"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C84800AB-31EB-492A-88A0-334C11A4F58D}" type="datetimeFigureOut">
              <a:rPr lang="en-US" smtClean="0"/>
              <a:pPr/>
              <a:t>10/6/2016</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3E08D4D5-7290-40A6-9DB5-4F8DC3D25E80}"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84800AB-31EB-492A-88A0-334C11A4F58D}" type="datetimeFigureOut">
              <a:rPr lang="en-US" smtClean="0"/>
              <a:pPr/>
              <a:t>10/6/2016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E08D4D5-7290-40A6-9DB5-4F8DC3D25E8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84800AB-31EB-492A-88A0-334C11A4F58D}" type="datetimeFigureOut">
              <a:rPr lang="en-US" smtClean="0"/>
              <a:pPr/>
              <a:t>10/6/2016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E08D4D5-7290-40A6-9DB5-4F8DC3D25E8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84800AB-31EB-492A-88A0-334C11A4F58D}" type="datetimeFigureOut">
              <a:rPr lang="en-US" smtClean="0"/>
              <a:pPr/>
              <a:t>10/6/2016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E08D4D5-7290-40A6-9DB5-4F8DC3D25E8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84800AB-31EB-492A-88A0-334C11A4F58D}" type="datetimeFigureOut">
              <a:rPr lang="en-US" smtClean="0"/>
              <a:pPr/>
              <a:t>10/6/2016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E08D4D5-7290-40A6-9DB5-4F8DC3D25E80}"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84800AB-31EB-492A-88A0-334C11A4F58D}" type="datetimeFigureOut">
              <a:rPr lang="en-US" smtClean="0"/>
              <a:pPr/>
              <a:t>10/6/2016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E08D4D5-7290-40A6-9DB5-4F8DC3D25E8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84800AB-31EB-492A-88A0-334C11A4F58D}" type="datetimeFigureOut">
              <a:rPr lang="en-US" smtClean="0"/>
              <a:pPr/>
              <a:t>10/6/2016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3E08D4D5-7290-40A6-9DB5-4F8DC3D25E8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84800AB-31EB-492A-88A0-334C11A4F58D}" type="datetimeFigureOut">
              <a:rPr lang="en-US" smtClean="0"/>
              <a:pPr/>
              <a:t>10/6/2016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3E08D4D5-7290-40A6-9DB5-4F8DC3D25E8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C84800AB-31EB-492A-88A0-334C11A4F58D}" type="datetimeFigureOut">
              <a:rPr lang="en-US" smtClean="0"/>
              <a:pPr/>
              <a:t>10/6/2016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3E08D4D5-7290-40A6-9DB5-4F8DC3D25E80}"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84800AB-31EB-492A-88A0-334C11A4F58D}" type="datetimeFigureOut">
              <a:rPr lang="en-US" smtClean="0"/>
              <a:pPr/>
              <a:t>10/6/2016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E08D4D5-7290-40A6-9DB5-4F8DC3D25E8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C84800AB-31EB-492A-88A0-334C11A4F58D}" type="datetimeFigureOut">
              <a:rPr lang="en-US" smtClean="0"/>
              <a:pPr/>
              <a:t>10/6/2016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E08D4D5-7290-40A6-9DB5-4F8DC3D25E80}"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84800AB-31EB-492A-88A0-334C11A4F58D}" type="datetimeFigureOut">
              <a:rPr lang="en-US" smtClean="0"/>
              <a:pPr/>
              <a:t>10/6/2016</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E08D4D5-7290-40A6-9DB5-4F8DC3D25E80}"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2600" b="1" dirty="0" smtClean="0"/>
              <a:t>3.1. MODUL DE UTILIZARE AL LISTEI DESEURILOR_DECIZIA 214/955/UE IN PROCESUL DE CLASIFICARE AL DESEURILOR</a:t>
            </a:r>
            <a:endParaRPr lang="en-US" sz="2600" b="1" dirty="0"/>
          </a:p>
        </p:txBody>
      </p:sp>
      <p:sp>
        <p:nvSpPr>
          <p:cNvPr id="3" name="Subtitle 2"/>
          <p:cNvSpPr>
            <a:spLocks noGrp="1"/>
          </p:cNvSpPr>
          <p:nvPr>
            <p:ph type="subTitle" idx="1"/>
          </p:nvPr>
        </p:nvSpPr>
        <p:spPr/>
        <p:txBody>
          <a:bodyPr/>
          <a:lstStyle/>
          <a:p>
            <a:pPr algn="ctr"/>
            <a:r>
              <a:rPr lang="en-US" sz="1800" b="1" dirty="0">
                <a:solidFill>
                  <a:schemeClr val="accent1">
                    <a:lumMod val="60000"/>
                    <a:lumOff val="40000"/>
                  </a:schemeClr>
                </a:solidFill>
                <a:latin typeface="Arial Black" pitchFamily="34" charset="0"/>
              </a:rPr>
              <a:t>AGENTIA NATIONALA PENTRU PROTECTIA MEDIULUI </a:t>
            </a:r>
          </a:p>
          <a:p>
            <a:pPr algn="ctr"/>
            <a:r>
              <a:rPr lang="en-US" sz="1800" b="1" dirty="0">
                <a:solidFill>
                  <a:schemeClr val="accent1">
                    <a:lumMod val="60000"/>
                    <a:lumOff val="40000"/>
                  </a:schemeClr>
                </a:solidFill>
                <a:latin typeface="Arial Black" pitchFamily="34" charset="0"/>
              </a:rPr>
              <a:t>DIRECTIA DESEURI SI SUBSTANTE CHIMICE PERICULOASE</a:t>
            </a:r>
          </a:p>
          <a:p>
            <a:endParaRPr lang="en-US" dirty="0"/>
          </a:p>
        </p:txBody>
      </p:sp>
    </p:spTree>
    <p:extLst>
      <p:ext uri="{BB962C8B-B14F-4D97-AF65-F5344CB8AC3E}">
        <p14:creationId xmlns:p14="http://schemas.microsoft.com/office/powerpoint/2010/main" val="10518342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1800" b="1" dirty="0">
                <a:solidFill>
                  <a:schemeClr val="accent1">
                    <a:lumMod val="60000"/>
                    <a:lumOff val="40000"/>
                  </a:schemeClr>
                </a:solidFill>
                <a:latin typeface="Arial Black" pitchFamily="34" charset="0"/>
              </a:rPr>
              <a:t>AGENTIA NATIONALA PENTRU PROTECTIA MEDIULUI </a:t>
            </a:r>
            <a:br>
              <a:rPr lang="en-US" sz="1800" b="1" dirty="0">
                <a:solidFill>
                  <a:schemeClr val="accent1">
                    <a:lumMod val="60000"/>
                    <a:lumOff val="40000"/>
                  </a:schemeClr>
                </a:solidFill>
                <a:latin typeface="Arial Black" pitchFamily="34" charset="0"/>
              </a:rPr>
            </a:br>
            <a:r>
              <a:rPr lang="en-US" sz="1800" b="1" dirty="0">
                <a:solidFill>
                  <a:schemeClr val="accent1">
                    <a:lumMod val="60000"/>
                    <a:lumOff val="40000"/>
                  </a:schemeClr>
                </a:solidFill>
                <a:latin typeface="Arial Black" pitchFamily="34" charset="0"/>
              </a:rPr>
              <a:t>DIRECTIA DESEURI SI SUBSTANTE CHIMICE PERICULOASE</a:t>
            </a:r>
            <a:br>
              <a:rPr lang="en-US" sz="1800" b="1" dirty="0">
                <a:solidFill>
                  <a:schemeClr val="accent1">
                    <a:lumMod val="60000"/>
                    <a:lumOff val="40000"/>
                  </a:schemeClr>
                </a:solidFill>
                <a:latin typeface="Arial Black" pitchFamily="34" charset="0"/>
              </a:rPr>
            </a:br>
            <a:endParaRPr lang="en-US" sz="1800" dirty="0"/>
          </a:p>
        </p:txBody>
      </p:sp>
      <p:sp>
        <p:nvSpPr>
          <p:cNvPr id="3" name="Content Placeholder 2"/>
          <p:cNvSpPr>
            <a:spLocks noGrp="1"/>
          </p:cNvSpPr>
          <p:nvPr>
            <p:ph idx="1"/>
          </p:nvPr>
        </p:nvSpPr>
        <p:spPr/>
        <p:txBody>
          <a:bodyPr>
            <a:normAutofit fontScale="85000" lnSpcReduction="20000"/>
          </a:bodyPr>
          <a:lstStyle/>
          <a:p>
            <a:r>
              <a:rPr lang="en-US" b="1" u="sng" dirty="0">
                <a:solidFill>
                  <a:schemeClr val="tx2">
                    <a:lumMod val="60000"/>
                    <a:lumOff val="40000"/>
                  </a:schemeClr>
                </a:solidFill>
                <a:latin typeface="Arial" pitchFamily="34" charset="0"/>
                <a:cs typeface="Arial" pitchFamily="34" charset="0"/>
              </a:rPr>
              <a:t>Pasul 5</a:t>
            </a:r>
            <a:r>
              <a:rPr lang="en-US" b="1" dirty="0">
                <a:solidFill>
                  <a:schemeClr val="tx2">
                    <a:lumMod val="60000"/>
                    <a:lumOff val="40000"/>
                  </a:schemeClr>
                </a:solidFill>
                <a:latin typeface="Arial" pitchFamily="34" charset="0"/>
                <a:cs typeface="Arial" pitchFamily="34" charset="0"/>
              </a:rPr>
              <a:t>- Identificarea tipului de cod si de evaluare </a:t>
            </a:r>
            <a:r>
              <a:rPr lang="en-US" b="1" dirty="0" smtClean="0">
                <a:solidFill>
                  <a:schemeClr val="tx2">
                    <a:lumMod val="60000"/>
                    <a:lumOff val="40000"/>
                  </a:schemeClr>
                </a:solidFill>
                <a:latin typeface="Arial" pitchFamily="34" charset="0"/>
                <a:cs typeface="Arial" pitchFamily="34" charset="0"/>
              </a:rPr>
              <a:t>necesara</a:t>
            </a:r>
          </a:p>
          <a:p>
            <a:endParaRPr lang="en-US" b="1" dirty="0" smtClean="0">
              <a:solidFill>
                <a:schemeClr val="tx2">
                  <a:lumMod val="60000"/>
                  <a:lumOff val="40000"/>
                </a:schemeClr>
              </a:solidFill>
              <a:latin typeface="Arial" pitchFamily="34" charset="0"/>
              <a:cs typeface="Arial" pitchFamily="34" charset="0"/>
            </a:endParaRPr>
          </a:p>
          <a:p>
            <a:pPr marL="365760" lvl="1" indent="-283464">
              <a:spcBef>
                <a:spcPts val="600"/>
              </a:spcBef>
              <a:buSzPct val="80000"/>
              <a:buFont typeface="Wingdings 2"/>
              <a:buChar char=""/>
            </a:pPr>
            <a:r>
              <a:rPr lang="en-US" sz="2900" b="1" u="sng" dirty="0" smtClean="0">
                <a:latin typeface="Arial" pitchFamily="34" charset="0"/>
                <a:cs typeface="Arial" pitchFamily="34" charset="0"/>
              </a:rPr>
              <a:t>Deseuri </a:t>
            </a:r>
            <a:r>
              <a:rPr lang="en-US" sz="2900" b="1" u="sng" dirty="0">
                <a:latin typeface="Arial" pitchFamily="34" charset="0"/>
                <a:cs typeface="Arial" pitchFamily="34" charset="0"/>
              </a:rPr>
              <a:t>"absolut </a:t>
            </a:r>
            <a:r>
              <a:rPr lang="en-US" sz="2900" b="1" u="sng" dirty="0" smtClean="0">
                <a:latin typeface="Arial" pitchFamily="34" charset="0"/>
                <a:cs typeface="Arial" pitchFamily="34" charset="0"/>
              </a:rPr>
              <a:t>nepericuloase</a:t>
            </a:r>
            <a:r>
              <a:rPr lang="en-US" sz="2900" b="1" u="sng" dirty="0">
                <a:latin typeface="Arial" pitchFamily="34" charset="0"/>
                <a:cs typeface="Arial" pitchFamily="34" charset="0"/>
              </a:rPr>
              <a:t>” (‘Absolute </a:t>
            </a:r>
            <a:r>
              <a:rPr lang="en-US" sz="2900" b="1" u="sng" dirty="0" smtClean="0">
                <a:latin typeface="Arial" pitchFamily="34" charset="0"/>
                <a:cs typeface="Arial" pitchFamily="34" charset="0"/>
              </a:rPr>
              <a:t>non-hazardous</a:t>
            </a:r>
            <a:r>
              <a:rPr lang="en-US" sz="2900" b="1" u="sng" dirty="0">
                <a:latin typeface="Arial" pitchFamily="34" charset="0"/>
                <a:cs typeface="Arial" pitchFamily="34" charset="0"/>
              </a:rPr>
              <a:t>’ (</a:t>
            </a:r>
            <a:r>
              <a:rPr lang="en-US" sz="2900" b="1" u="sng" dirty="0" smtClean="0">
                <a:latin typeface="Arial" pitchFamily="34" charset="0"/>
                <a:cs typeface="Arial" pitchFamily="34" charset="0"/>
              </a:rPr>
              <a:t>AN)</a:t>
            </a:r>
            <a:endParaRPr lang="en-US" sz="2900" b="1" u="sng" dirty="0">
              <a:latin typeface="Arial" pitchFamily="34" charset="0"/>
              <a:cs typeface="Arial" pitchFamily="34" charset="0"/>
            </a:endParaRPr>
          </a:p>
          <a:p>
            <a:endParaRPr lang="en-US" b="1" dirty="0">
              <a:solidFill>
                <a:schemeClr val="tx2">
                  <a:lumMod val="60000"/>
                  <a:lumOff val="40000"/>
                </a:schemeClr>
              </a:solidFill>
              <a:latin typeface="Arial" pitchFamily="34" charset="0"/>
              <a:cs typeface="Arial" pitchFamily="34" charset="0"/>
            </a:endParaRPr>
          </a:p>
          <a:p>
            <a:pPr algn="just"/>
            <a:r>
              <a:rPr lang="vi-VN" dirty="0" smtClean="0">
                <a:latin typeface="Arial" pitchFamily="34" charset="0"/>
                <a:cs typeface="Arial" pitchFamily="34" charset="0"/>
              </a:rPr>
              <a:t>Dacă </a:t>
            </a:r>
            <a:r>
              <a:rPr lang="vi-VN" dirty="0">
                <a:latin typeface="Arial" pitchFamily="34" charset="0"/>
                <a:cs typeface="Arial" pitchFamily="34" charset="0"/>
              </a:rPr>
              <a:t>o intrare în </a:t>
            </a:r>
            <a:r>
              <a:rPr lang="en-US" dirty="0" smtClean="0">
                <a:latin typeface="Arial" pitchFamily="34" charset="0"/>
                <a:cs typeface="Arial" pitchFamily="34" charset="0"/>
              </a:rPr>
              <a:t>Lista de deseuri </a:t>
            </a:r>
            <a:r>
              <a:rPr lang="vi-VN" dirty="0" smtClean="0">
                <a:latin typeface="Arial" pitchFamily="34" charset="0"/>
                <a:cs typeface="Arial" pitchFamily="34" charset="0"/>
              </a:rPr>
              <a:t>nu </a:t>
            </a:r>
            <a:r>
              <a:rPr lang="vi-VN" dirty="0">
                <a:latin typeface="Arial" pitchFamily="34" charset="0"/>
                <a:cs typeface="Arial" pitchFamily="34" charset="0"/>
              </a:rPr>
              <a:t>este </a:t>
            </a:r>
            <a:r>
              <a:rPr lang="vi-VN" dirty="0" smtClean="0">
                <a:latin typeface="Arial" pitchFamily="34" charset="0"/>
                <a:cs typeface="Arial" pitchFamily="34" charset="0"/>
              </a:rPr>
              <a:t>listat</a:t>
            </a:r>
            <a:r>
              <a:rPr lang="en-US" dirty="0" smtClean="0">
                <a:latin typeface="Arial" pitchFamily="34" charset="0"/>
                <a:cs typeface="Arial" pitchFamily="34" charset="0"/>
              </a:rPr>
              <a:t>a</a:t>
            </a:r>
            <a:r>
              <a:rPr lang="vi-VN" dirty="0" smtClean="0">
                <a:latin typeface="Arial" pitchFamily="34" charset="0"/>
                <a:cs typeface="Arial" pitchFamily="34" charset="0"/>
              </a:rPr>
              <a:t> </a:t>
            </a:r>
            <a:r>
              <a:rPr lang="vi-VN" dirty="0">
                <a:latin typeface="Arial" pitchFamily="34" charset="0"/>
                <a:cs typeface="Arial" pitchFamily="34" charset="0"/>
              </a:rPr>
              <a:t>cu un asterisc, și nu are nici o legătură </a:t>
            </a:r>
            <a:r>
              <a:rPr lang="en-US" dirty="0" smtClean="0">
                <a:latin typeface="Arial" pitchFamily="34" charset="0"/>
                <a:cs typeface="Arial" pitchFamily="34" charset="0"/>
              </a:rPr>
              <a:t>cu o </a:t>
            </a:r>
            <a:r>
              <a:rPr lang="en-US" dirty="0">
                <a:latin typeface="Arial" pitchFamily="34" charset="0"/>
                <a:cs typeface="Arial" pitchFamily="34" charset="0"/>
              </a:rPr>
              <a:t>i</a:t>
            </a:r>
            <a:r>
              <a:rPr lang="en-US" dirty="0" smtClean="0">
                <a:latin typeface="Arial" pitchFamily="34" charset="0"/>
                <a:cs typeface="Arial" pitchFamily="34" charset="0"/>
              </a:rPr>
              <a:t>ntrare in oglinda “absolut periculoasa”, atunci intarea </a:t>
            </a:r>
            <a:r>
              <a:rPr lang="vi-VN" dirty="0" smtClean="0">
                <a:latin typeface="Arial" pitchFamily="34" charset="0"/>
                <a:cs typeface="Arial" pitchFamily="34" charset="0"/>
              </a:rPr>
              <a:t>nu </a:t>
            </a:r>
            <a:r>
              <a:rPr lang="vi-VN" dirty="0">
                <a:latin typeface="Arial" pitchFamily="34" charset="0"/>
                <a:cs typeface="Arial" pitchFamily="34" charset="0"/>
              </a:rPr>
              <a:t>este în mod automat </a:t>
            </a:r>
            <a:r>
              <a:rPr lang="vi-VN" dirty="0" smtClean="0">
                <a:latin typeface="Arial" pitchFamily="34" charset="0"/>
                <a:cs typeface="Arial" pitchFamily="34" charset="0"/>
              </a:rPr>
              <a:t>periculo</a:t>
            </a:r>
            <a:r>
              <a:rPr lang="en-US" dirty="0" smtClean="0">
                <a:latin typeface="Arial" pitchFamily="34" charset="0"/>
                <a:cs typeface="Arial" pitchFamily="34" charset="0"/>
              </a:rPr>
              <a:t>a</a:t>
            </a:r>
            <a:r>
              <a:rPr lang="vi-VN" dirty="0" smtClean="0">
                <a:latin typeface="Arial" pitchFamily="34" charset="0"/>
                <a:cs typeface="Arial" pitchFamily="34" charset="0"/>
              </a:rPr>
              <a:t>s</a:t>
            </a:r>
            <a:r>
              <a:rPr lang="en-US" dirty="0" smtClean="0">
                <a:latin typeface="Arial" pitchFamily="34" charset="0"/>
                <a:cs typeface="Arial" pitchFamily="34" charset="0"/>
              </a:rPr>
              <a:t>a</a:t>
            </a:r>
            <a:r>
              <a:rPr lang="vi-VN" dirty="0" smtClean="0">
                <a:latin typeface="Arial" pitchFamily="34" charset="0"/>
                <a:cs typeface="Arial" pitchFamily="34" charset="0"/>
              </a:rPr>
              <a:t>. </a:t>
            </a:r>
            <a:endParaRPr lang="en-US" dirty="0" smtClean="0">
              <a:latin typeface="Arial" pitchFamily="34" charset="0"/>
              <a:cs typeface="Arial" pitchFamily="34" charset="0"/>
            </a:endParaRPr>
          </a:p>
          <a:p>
            <a:pPr marL="82296" indent="0" algn="just">
              <a:buNone/>
            </a:pPr>
            <a:r>
              <a:rPr lang="vi-VN" dirty="0" smtClean="0">
                <a:latin typeface="Arial" pitchFamily="34" charset="0"/>
                <a:cs typeface="Arial" pitchFamily="34" charset="0"/>
              </a:rPr>
              <a:t>Un </a:t>
            </a:r>
            <a:r>
              <a:rPr lang="vi-VN" dirty="0">
                <a:latin typeface="Arial" pitchFamily="34" charset="0"/>
                <a:cs typeface="Arial" pitchFamily="34" charset="0"/>
              </a:rPr>
              <a:t>exemplu este:</a:t>
            </a:r>
            <a:r>
              <a:rPr lang="en-US" dirty="0" smtClean="0">
                <a:latin typeface="Arial" pitchFamily="34" charset="0"/>
                <a:cs typeface="Arial" pitchFamily="34" charset="0"/>
              </a:rPr>
              <a:t> </a:t>
            </a:r>
            <a:endParaRPr lang="en-US" dirty="0">
              <a:latin typeface="Arial" pitchFamily="34" charset="0"/>
              <a:cs typeface="Arial" pitchFamily="34" charset="0"/>
            </a:endParaRPr>
          </a:p>
          <a:p>
            <a:pPr marL="82296" indent="0">
              <a:buNone/>
            </a:pPr>
            <a:r>
              <a:rPr lang="en-US" dirty="0">
                <a:latin typeface="Arial" pitchFamily="34" charset="0"/>
                <a:cs typeface="Arial" pitchFamily="34" charset="0"/>
              </a:rPr>
              <a:t>03 01 01 </a:t>
            </a:r>
            <a:r>
              <a:rPr lang="en-US" dirty="0" smtClean="0">
                <a:latin typeface="Arial" pitchFamily="34" charset="0"/>
                <a:cs typeface="Arial" pitchFamily="34" charset="0"/>
              </a:rPr>
              <a:t>deseuri de scoarta si de pluta </a:t>
            </a:r>
            <a:r>
              <a:rPr lang="en-US" dirty="0">
                <a:latin typeface="Arial" pitchFamily="34" charset="0"/>
                <a:cs typeface="Arial" pitchFamily="34" charset="0"/>
              </a:rPr>
              <a:t>AN </a:t>
            </a:r>
          </a:p>
          <a:p>
            <a:endParaRPr lang="en-US" dirty="0"/>
          </a:p>
        </p:txBody>
      </p:sp>
    </p:spTree>
    <p:extLst>
      <p:ext uri="{BB962C8B-B14F-4D97-AF65-F5344CB8AC3E}">
        <p14:creationId xmlns:p14="http://schemas.microsoft.com/office/powerpoint/2010/main" val="1909747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1800" b="1" dirty="0">
                <a:solidFill>
                  <a:schemeClr val="accent1">
                    <a:lumMod val="60000"/>
                    <a:lumOff val="40000"/>
                  </a:schemeClr>
                </a:solidFill>
                <a:latin typeface="Arial Black" pitchFamily="34" charset="0"/>
              </a:rPr>
              <a:t>AGENTIA NATIONALA PENTRU PROTECTIA MEDIULUI </a:t>
            </a:r>
            <a:br>
              <a:rPr lang="en-US" sz="1800" b="1" dirty="0">
                <a:solidFill>
                  <a:schemeClr val="accent1">
                    <a:lumMod val="60000"/>
                    <a:lumOff val="40000"/>
                  </a:schemeClr>
                </a:solidFill>
                <a:latin typeface="Arial Black" pitchFamily="34" charset="0"/>
              </a:rPr>
            </a:br>
            <a:r>
              <a:rPr lang="en-US" sz="1800" b="1" dirty="0">
                <a:solidFill>
                  <a:schemeClr val="accent1">
                    <a:lumMod val="60000"/>
                    <a:lumOff val="40000"/>
                  </a:schemeClr>
                </a:solidFill>
                <a:latin typeface="Arial Black" pitchFamily="34" charset="0"/>
              </a:rPr>
              <a:t>DIRECTIA DESEURI SI SUBSTANTE CHIMICE PERICULOASE</a:t>
            </a:r>
            <a:br>
              <a:rPr lang="en-US" sz="1800" b="1" dirty="0">
                <a:solidFill>
                  <a:schemeClr val="accent1">
                    <a:lumMod val="60000"/>
                    <a:lumOff val="40000"/>
                  </a:schemeClr>
                </a:solidFill>
                <a:latin typeface="Arial Black" pitchFamily="34" charset="0"/>
              </a:rPr>
            </a:br>
            <a:endParaRPr lang="en-US" sz="1800" dirty="0"/>
          </a:p>
        </p:txBody>
      </p:sp>
      <p:sp>
        <p:nvSpPr>
          <p:cNvPr id="3" name="Content Placeholder 2"/>
          <p:cNvSpPr>
            <a:spLocks noGrp="1"/>
          </p:cNvSpPr>
          <p:nvPr>
            <p:ph idx="1"/>
          </p:nvPr>
        </p:nvSpPr>
        <p:spPr/>
        <p:txBody>
          <a:bodyPr>
            <a:noAutofit/>
          </a:bodyPr>
          <a:lstStyle/>
          <a:p>
            <a:r>
              <a:rPr lang="en-US" sz="1400" b="1" u="sng" dirty="0">
                <a:solidFill>
                  <a:schemeClr val="tx2">
                    <a:lumMod val="60000"/>
                    <a:lumOff val="40000"/>
                  </a:schemeClr>
                </a:solidFill>
                <a:latin typeface="Arial" pitchFamily="34" charset="0"/>
                <a:cs typeface="Arial" pitchFamily="34" charset="0"/>
              </a:rPr>
              <a:t>Pasul 5</a:t>
            </a:r>
            <a:r>
              <a:rPr lang="en-US" sz="1400" b="1" dirty="0">
                <a:solidFill>
                  <a:schemeClr val="tx2">
                    <a:lumMod val="60000"/>
                    <a:lumOff val="40000"/>
                  </a:schemeClr>
                </a:solidFill>
                <a:latin typeface="Arial" pitchFamily="34" charset="0"/>
                <a:cs typeface="Arial" pitchFamily="34" charset="0"/>
              </a:rPr>
              <a:t>- Identificarea tipului de cod si de evaluare </a:t>
            </a:r>
            <a:r>
              <a:rPr lang="en-US" sz="1400" b="1" dirty="0" smtClean="0">
                <a:solidFill>
                  <a:schemeClr val="tx2">
                    <a:lumMod val="60000"/>
                    <a:lumOff val="40000"/>
                  </a:schemeClr>
                </a:solidFill>
                <a:latin typeface="Arial" pitchFamily="34" charset="0"/>
                <a:cs typeface="Arial" pitchFamily="34" charset="0"/>
              </a:rPr>
              <a:t>necesara</a:t>
            </a:r>
          </a:p>
          <a:p>
            <a:endParaRPr lang="en-US" sz="1400" b="1" dirty="0" smtClean="0">
              <a:solidFill>
                <a:schemeClr val="tx2">
                  <a:lumMod val="60000"/>
                  <a:lumOff val="40000"/>
                </a:schemeClr>
              </a:solidFill>
              <a:latin typeface="Arial" pitchFamily="34" charset="0"/>
              <a:cs typeface="Arial" pitchFamily="34" charset="0"/>
            </a:endParaRPr>
          </a:p>
          <a:p>
            <a:pPr marL="82296" lvl="1" indent="0">
              <a:spcBef>
                <a:spcPts val="600"/>
              </a:spcBef>
              <a:buSzPct val="80000"/>
              <a:buNone/>
            </a:pPr>
            <a:r>
              <a:rPr lang="en-US" sz="1400" b="1" u="sng" dirty="0">
                <a:latin typeface="Arial" pitchFamily="34" charset="0"/>
                <a:cs typeface="Arial" pitchFamily="34" charset="0"/>
              </a:rPr>
              <a:t>I</a:t>
            </a:r>
            <a:r>
              <a:rPr lang="en-US" sz="1400" b="1" u="sng" dirty="0" smtClean="0">
                <a:latin typeface="Arial" pitchFamily="34" charset="0"/>
                <a:cs typeface="Arial" pitchFamily="34" charset="0"/>
              </a:rPr>
              <a:t>ntrari </a:t>
            </a:r>
            <a:r>
              <a:rPr lang="en-US" sz="1400" b="1" u="sng" dirty="0" smtClean="0">
                <a:solidFill>
                  <a:srgbClr val="0033CC"/>
                </a:solidFill>
                <a:latin typeface="Arial" pitchFamily="34" charset="0"/>
                <a:cs typeface="Arial" pitchFamily="34" charset="0"/>
              </a:rPr>
              <a:t>“in oglinda periculoase”(MH) </a:t>
            </a:r>
            <a:r>
              <a:rPr lang="en-US" sz="1400" b="1" u="sng" dirty="0" smtClean="0">
                <a:latin typeface="Arial" pitchFamily="34" charset="0"/>
                <a:cs typeface="Arial" pitchFamily="34" charset="0"/>
              </a:rPr>
              <a:t>si</a:t>
            </a:r>
            <a:r>
              <a:rPr lang="en-US" sz="1400" b="1" u="sng" dirty="0" smtClean="0">
                <a:solidFill>
                  <a:srgbClr val="0033CC"/>
                </a:solidFill>
                <a:latin typeface="Arial" pitchFamily="34" charset="0"/>
                <a:cs typeface="Arial" pitchFamily="34" charset="0"/>
              </a:rPr>
              <a:t> </a:t>
            </a:r>
            <a:r>
              <a:rPr lang="en-US" sz="1400" b="1" u="sng" dirty="0">
                <a:latin typeface="Arial" pitchFamily="34" charset="0"/>
                <a:cs typeface="Arial" pitchFamily="34" charset="0"/>
              </a:rPr>
              <a:t>intrari </a:t>
            </a:r>
            <a:r>
              <a:rPr lang="en-US" sz="1400" b="1" u="sng" dirty="0">
                <a:solidFill>
                  <a:srgbClr val="00B050"/>
                </a:solidFill>
                <a:latin typeface="Arial" pitchFamily="34" charset="0"/>
                <a:cs typeface="Arial" pitchFamily="34" charset="0"/>
              </a:rPr>
              <a:t>“in oglinda nepericuloase</a:t>
            </a:r>
            <a:r>
              <a:rPr lang="en-US" sz="1400" b="1" u="sng" dirty="0" smtClean="0">
                <a:solidFill>
                  <a:srgbClr val="00B050"/>
                </a:solidFill>
                <a:latin typeface="Arial" pitchFamily="34" charset="0"/>
                <a:cs typeface="Arial" pitchFamily="34" charset="0"/>
              </a:rPr>
              <a:t>”</a:t>
            </a:r>
            <a:r>
              <a:rPr lang="en-US" sz="1400" b="1" u="sng" dirty="0" smtClean="0">
                <a:latin typeface="Arial" pitchFamily="34" charset="0"/>
                <a:cs typeface="Arial" pitchFamily="34" charset="0"/>
              </a:rPr>
              <a:t>(MN)</a:t>
            </a:r>
            <a:endParaRPr lang="en-US" sz="1400" b="1" u="sng" dirty="0">
              <a:latin typeface="Arial" pitchFamily="34" charset="0"/>
              <a:cs typeface="Arial" pitchFamily="34" charset="0"/>
            </a:endParaRPr>
          </a:p>
          <a:p>
            <a:endParaRPr lang="en-US" sz="1400" dirty="0" smtClean="0">
              <a:solidFill>
                <a:srgbClr val="FF0000"/>
              </a:solidFill>
              <a:latin typeface="Arial" pitchFamily="34" charset="0"/>
              <a:cs typeface="Arial" pitchFamily="34" charset="0"/>
            </a:endParaRPr>
          </a:p>
          <a:p>
            <a:pPr algn="just"/>
            <a:r>
              <a:rPr lang="vi-VN" sz="1400" dirty="0" smtClean="0">
                <a:latin typeface="Arial" pitchFamily="34" charset="0"/>
                <a:cs typeface="Arial" pitchFamily="34" charset="0"/>
              </a:rPr>
              <a:t>Unele </a:t>
            </a:r>
            <a:r>
              <a:rPr lang="vi-VN" sz="1400" dirty="0">
                <a:latin typeface="Arial" pitchFamily="34" charset="0"/>
                <a:cs typeface="Arial" pitchFamily="34" charset="0"/>
              </a:rPr>
              <a:t>deșeuri nu sunt în mod automat periculoase sau nepericuloase - acestea sunt numite deșeuri </a:t>
            </a:r>
            <a:r>
              <a:rPr lang="en-US" sz="1400" dirty="0" smtClean="0">
                <a:latin typeface="Arial" pitchFamily="34" charset="0"/>
                <a:cs typeface="Arial" pitchFamily="34" charset="0"/>
              </a:rPr>
              <a:t>in </a:t>
            </a:r>
            <a:r>
              <a:rPr lang="vi-VN" sz="1400" dirty="0" smtClean="0">
                <a:latin typeface="Arial" pitchFamily="34" charset="0"/>
                <a:cs typeface="Arial" pitchFamily="34" charset="0"/>
              </a:rPr>
              <a:t>oglindă.</a:t>
            </a:r>
            <a:endParaRPr lang="en-US" sz="1400" dirty="0" smtClean="0">
              <a:latin typeface="Arial" pitchFamily="34" charset="0"/>
              <a:cs typeface="Arial" pitchFamily="34" charset="0"/>
            </a:endParaRPr>
          </a:p>
          <a:p>
            <a:pPr algn="just"/>
            <a:r>
              <a:rPr lang="vi-VN" sz="1400" dirty="0">
                <a:latin typeface="Arial" pitchFamily="34" charset="0"/>
                <a:cs typeface="Arial" pitchFamily="34" charset="0"/>
              </a:rPr>
              <a:t>Aceste deșeuri au:</a:t>
            </a:r>
          </a:p>
          <a:p>
            <a:pPr lvl="1" algn="just"/>
            <a:r>
              <a:rPr lang="vi-VN" sz="1400" dirty="0" smtClean="0">
                <a:latin typeface="Arial" pitchFamily="34" charset="0"/>
                <a:cs typeface="Arial" pitchFamily="34" charset="0"/>
              </a:rPr>
              <a:t>o </a:t>
            </a:r>
            <a:r>
              <a:rPr lang="vi-VN" sz="1400" dirty="0">
                <a:latin typeface="Arial" pitchFamily="34" charset="0"/>
                <a:cs typeface="Arial" pitchFamily="34" charset="0"/>
              </a:rPr>
              <a:t>intrare </a:t>
            </a:r>
            <a:r>
              <a:rPr lang="en-US" sz="1400" dirty="0" smtClean="0">
                <a:latin typeface="Arial" pitchFamily="34" charset="0"/>
                <a:cs typeface="Arial" pitchFamily="34" charset="0"/>
              </a:rPr>
              <a:t>ca</a:t>
            </a:r>
            <a:r>
              <a:rPr lang="vi-VN" sz="1400" dirty="0" smtClean="0">
                <a:latin typeface="Arial" pitchFamily="34" charset="0"/>
                <a:cs typeface="Arial" pitchFamily="34" charset="0"/>
              </a:rPr>
              <a:t> </a:t>
            </a:r>
            <a:r>
              <a:rPr lang="vi-VN" sz="1400" dirty="0">
                <a:latin typeface="Arial" pitchFamily="34" charset="0"/>
                <a:cs typeface="Arial" pitchFamily="34" charset="0"/>
              </a:rPr>
              <a:t>deșeuri periculoase </a:t>
            </a:r>
            <a:r>
              <a:rPr lang="vi-VN" sz="1400" dirty="0" smtClean="0">
                <a:latin typeface="Arial" pitchFamily="34" charset="0"/>
                <a:cs typeface="Arial" pitchFamily="34" charset="0"/>
              </a:rPr>
              <a:t>marcate </a:t>
            </a:r>
            <a:r>
              <a:rPr lang="vi-VN" sz="1400" dirty="0">
                <a:latin typeface="Arial" pitchFamily="34" charset="0"/>
                <a:cs typeface="Arial" pitchFamily="34" charset="0"/>
              </a:rPr>
              <a:t>cu asterisc (*), și</a:t>
            </a:r>
          </a:p>
          <a:p>
            <a:pPr lvl="1" algn="just"/>
            <a:r>
              <a:rPr lang="vi-VN" sz="1400" dirty="0" smtClean="0">
                <a:latin typeface="Arial" pitchFamily="34" charset="0"/>
                <a:cs typeface="Arial" pitchFamily="34" charset="0"/>
              </a:rPr>
              <a:t>o </a:t>
            </a:r>
            <a:r>
              <a:rPr lang="vi-VN" sz="1400" dirty="0">
                <a:latin typeface="Arial" pitchFamily="34" charset="0"/>
                <a:cs typeface="Arial" pitchFamily="34" charset="0"/>
              </a:rPr>
              <a:t>intrare alternativă </a:t>
            </a:r>
            <a:r>
              <a:rPr lang="vi-VN" sz="1400" dirty="0" smtClean="0">
                <a:latin typeface="Arial" pitchFamily="34" charset="0"/>
                <a:cs typeface="Arial" pitchFamily="34" charset="0"/>
              </a:rPr>
              <a:t>deșeuri nepericuloase</a:t>
            </a:r>
            <a:r>
              <a:rPr lang="en-US" sz="1400" dirty="0" smtClean="0">
                <a:latin typeface="Arial" pitchFamily="34" charset="0"/>
                <a:cs typeface="Arial" pitchFamily="34" charset="0"/>
              </a:rPr>
              <a:t>, care</a:t>
            </a:r>
            <a:r>
              <a:rPr lang="vi-VN" sz="1400" dirty="0" smtClean="0">
                <a:latin typeface="Arial" pitchFamily="34" charset="0"/>
                <a:cs typeface="Arial" pitchFamily="34" charset="0"/>
              </a:rPr>
              <a:t> </a:t>
            </a:r>
            <a:r>
              <a:rPr lang="vi-VN" sz="1400" dirty="0">
                <a:latin typeface="Arial" pitchFamily="34" charset="0"/>
                <a:cs typeface="Arial" pitchFamily="34" charset="0"/>
              </a:rPr>
              <a:t>nu sunt marcate cu un </a:t>
            </a:r>
            <a:r>
              <a:rPr lang="vi-VN" sz="1400" dirty="0" smtClean="0">
                <a:latin typeface="Arial" pitchFamily="34" charset="0"/>
                <a:cs typeface="Arial" pitchFamily="34" charset="0"/>
              </a:rPr>
              <a:t>asterisc</a:t>
            </a:r>
            <a:r>
              <a:rPr lang="en-US" sz="1400" dirty="0" smtClean="0">
                <a:latin typeface="Arial" pitchFamily="34" charset="0"/>
                <a:cs typeface="Arial" pitchFamily="34" charset="0"/>
              </a:rPr>
              <a:t>.</a:t>
            </a:r>
            <a:endParaRPr lang="en-US" sz="1400" dirty="0">
              <a:latin typeface="Arial" pitchFamily="34" charset="0"/>
              <a:cs typeface="Arial" pitchFamily="34" charset="0"/>
            </a:endParaRPr>
          </a:p>
          <a:p>
            <a:pPr algn="just"/>
            <a:endParaRPr lang="en-US" sz="1400" dirty="0">
              <a:latin typeface="Arial" pitchFamily="34" charset="0"/>
              <a:cs typeface="Arial" pitchFamily="34" charset="0"/>
            </a:endParaRPr>
          </a:p>
          <a:p>
            <a:pPr algn="just"/>
            <a:r>
              <a:rPr lang="en-US" sz="1400" dirty="0" smtClean="0">
                <a:latin typeface="Arial" pitchFamily="34" charset="0"/>
                <a:cs typeface="Arial" pitchFamily="34" charset="0"/>
              </a:rPr>
              <a:t>Descrirea unui deseu in oglinda periculos contine referiri ‘specifice” sau “generale” privind ,,substantele periculoase”, ca de exemplu:</a:t>
            </a:r>
            <a:endParaRPr lang="en-US" sz="1400" dirty="0">
              <a:latin typeface="Arial" pitchFamily="34" charset="0"/>
              <a:cs typeface="Arial" pitchFamily="34" charset="0"/>
            </a:endParaRPr>
          </a:p>
          <a:p>
            <a:pPr algn="just"/>
            <a:r>
              <a:rPr lang="en-US" sz="1400" dirty="0">
                <a:latin typeface="Arial" pitchFamily="34" charset="0"/>
                <a:cs typeface="Arial" pitchFamily="34" charset="0"/>
              </a:rPr>
              <a:t>07 01 11* </a:t>
            </a:r>
            <a:r>
              <a:rPr lang="en-US" sz="1400" dirty="0" smtClean="0">
                <a:latin typeface="Arial" pitchFamily="34" charset="0"/>
                <a:cs typeface="Arial" pitchFamily="34" charset="0"/>
              </a:rPr>
              <a:t>namoluri de la epurarea efluentilor in incinta, cu continut de substante periculoase </a:t>
            </a:r>
            <a:r>
              <a:rPr lang="en-US" sz="1400" dirty="0">
                <a:solidFill>
                  <a:srgbClr val="0033CC"/>
                </a:solidFill>
                <a:latin typeface="Arial" pitchFamily="34" charset="0"/>
                <a:cs typeface="Arial" pitchFamily="34" charset="0"/>
              </a:rPr>
              <a:t>MH</a:t>
            </a:r>
            <a:r>
              <a:rPr lang="en-US" sz="1400" dirty="0" smtClean="0">
                <a:latin typeface="Arial" pitchFamily="34" charset="0"/>
                <a:cs typeface="Arial" pitchFamily="34" charset="0"/>
              </a:rPr>
              <a:t>.</a:t>
            </a:r>
          </a:p>
          <a:p>
            <a:pPr algn="just"/>
            <a:r>
              <a:rPr lang="en-US" sz="1400" dirty="0" smtClean="0">
                <a:latin typeface="Arial" pitchFamily="34" charset="0"/>
                <a:cs typeface="Arial" pitchFamily="34" charset="0"/>
              </a:rPr>
              <a:t>Un deseu </a:t>
            </a:r>
            <a:r>
              <a:rPr lang="en-US" sz="1400" dirty="0">
                <a:latin typeface="Arial" pitchFamily="34" charset="0"/>
                <a:cs typeface="Arial" pitchFamily="34" charset="0"/>
              </a:rPr>
              <a:t>in oglinda </a:t>
            </a:r>
            <a:r>
              <a:rPr lang="en-US" sz="1400" dirty="0" smtClean="0">
                <a:latin typeface="Arial" pitchFamily="34" charset="0"/>
                <a:cs typeface="Arial" pitchFamily="34" charset="0"/>
              </a:rPr>
              <a:t>nepericulos deobicei (dar nu intotdeauna) are o legatura in oglinda, folosind cuvintele” </a:t>
            </a:r>
            <a:r>
              <a:rPr lang="en-US" sz="1400" b="1" dirty="0" smtClean="0">
                <a:latin typeface="Arial" pitchFamily="34" charset="0"/>
                <a:cs typeface="Arial" pitchFamily="34" charset="0"/>
              </a:rPr>
              <a:t>altele decat cele specificate la </a:t>
            </a:r>
            <a:r>
              <a:rPr lang="en-US" sz="1400" dirty="0" smtClean="0">
                <a:latin typeface="Arial" pitchFamily="34" charset="0"/>
                <a:cs typeface="Arial" pitchFamily="34" charset="0"/>
              </a:rPr>
              <a:t>…”, de exemplu:</a:t>
            </a:r>
          </a:p>
          <a:p>
            <a:pPr algn="just"/>
            <a:r>
              <a:rPr lang="en-US" sz="1400" dirty="0" smtClean="0">
                <a:latin typeface="Arial" pitchFamily="34" charset="0"/>
                <a:cs typeface="Arial" pitchFamily="34" charset="0"/>
              </a:rPr>
              <a:t>07 </a:t>
            </a:r>
            <a:r>
              <a:rPr lang="en-US" sz="1400" dirty="0">
                <a:latin typeface="Arial" pitchFamily="34" charset="0"/>
                <a:cs typeface="Arial" pitchFamily="34" charset="0"/>
              </a:rPr>
              <a:t>01 12 namoluri de la epurarea efluentilor in incinta, altele decat cele specificate la </a:t>
            </a:r>
            <a:r>
              <a:rPr lang="en-US" sz="1400" dirty="0" smtClean="0">
                <a:latin typeface="Arial" pitchFamily="34" charset="0"/>
                <a:cs typeface="Arial" pitchFamily="34" charset="0"/>
              </a:rPr>
              <a:t>                 07 </a:t>
            </a:r>
            <a:r>
              <a:rPr lang="en-US" sz="1400" dirty="0">
                <a:latin typeface="Arial" pitchFamily="34" charset="0"/>
                <a:cs typeface="Arial" pitchFamily="34" charset="0"/>
              </a:rPr>
              <a:t>01 11 </a:t>
            </a:r>
            <a:r>
              <a:rPr lang="en-US" sz="1400" dirty="0" smtClean="0">
                <a:latin typeface="Arial" pitchFamily="34" charset="0"/>
                <a:cs typeface="Arial" pitchFamily="34" charset="0"/>
              </a:rPr>
              <a:t>MN.</a:t>
            </a:r>
            <a:endParaRPr lang="en-US" sz="1400" dirty="0">
              <a:latin typeface="Arial" pitchFamily="34" charset="0"/>
              <a:cs typeface="Arial" pitchFamily="34" charset="0"/>
            </a:endParaRPr>
          </a:p>
        </p:txBody>
      </p:sp>
    </p:spTree>
    <p:extLst>
      <p:ext uri="{BB962C8B-B14F-4D97-AF65-F5344CB8AC3E}">
        <p14:creationId xmlns:p14="http://schemas.microsoft.com/office/powerpoint/2010/main" val="3579822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1800" b="1" dirty="0">
                <a:solidFill>
                  <a:schemeClr val="accent1">
                    <a:lumMod val="60000"/>
                    <a:lumOff val="40000"/>
                  </a:schemeClr>
                </a:solidFill>
                <a:latin typeface="Arial Black" pitchFamily="34" charset="0"/>
              </a:rPr>
              <a:t>AGENTIA NATIONALA PENTRU PROTECTIA MEDIULUI </a:t>
            </a:r>
            <a:br>
              <a:rPr lang="en-US" sz="1800" b="1" dirty="0">
                <a:solidFill>
                  <a:schemeClr val="accent1">
                    <a:lumMod val="60000"/>
                    <a:lumOff val="40000"/>
                  </a:schemeClr>
                </a:solidFill>
                <a:latin typeface="Arial Black" pitchFamily="34" charset="0"/>
              </a:rPr>
            </a:br>
            <a:r>
              <a:rPr lang="en-US" sz="1800" b="1" dirty="0">
                <a:solidFill>
                  <a:schemeClr val="accent1">
                    <a:lumMod val="60000"/>
                    <a:lumOff val="40000"/>
                  </a:schemeClr>
                </a:solidFill>
                <a:latin typeface="Arial Black" pitchFamily="34" charset="0"/>
              </a:rPr>
              <a:t>DIRECTIA DESEURI SI SUBSTANTE CHIMICE PERICULOASE</a:t>
            </a:r>
            <a:br>
              <a:rPr lang="en-US" sz="1800" b="1" dirty="0">
                <a:solidFill>
                  <a:schemeClr val="accent1">
                    <a:lumMod val="60000"/>
                    <a:lumOff val="40000"/>
                  </a:schemeClr>
                </a:solidFill>
                <a:latin typeface="Arial Black" pitchFamily="34" charset="0"/>
              </a:rPr>
            </a:br>
            <a:endParaRPr lang="en-US" sz="1800" dirty="0"/>
          </a:p>
        </p:txBody>
      </p:sp>
      <p:sp>
        <p:nvSpPr>
          <p:cNvPr id="3" name="Content Placeholder 2"/>
          <p:cNvSpPr>
            <a:spLocks noGrp="1"/>
          </p:cNvSpPr>
          <p:nvPr>
            <p:ph idx="1"/>
          </p:nvPr>
        </p:nvSpPr>
        <p:spPr/>
        <p:txBody>
          <a:bodyPr>
            <a:noAutofit/>
          </a:bodyPr>
          <a:lstStyle/>
          <a:p>
            <a:r>
              <a:rPr lang="en-US" sz="1200" b="1" u="sng" dirty="0">
                <a:solidFill>
                  <a:schemeClr val="tx2">
                    <a:lumMod val="60000"/>
                    <a:lumOff val="40000"/>
                  </a:schemeClr>
                </a:solidFill>
                <a:latin typeface="Arial" pitchFamily="34" charset="0"/>
                <a:cs typeface="Arial" pitchFamily="34" charset="0"/>
              </a:rPr>
              <a:t>Pasul 5</a:t>
            </a:r>
            <a:r>
              <a:rPr lang="en-US" sz="1200" b="1" dirty="0">
                <a:solidFill>
                  <a:schemeClr val="tx2">
                    <a:lumMod val="60000"/>
                    <a:lumOff val="40000"/>
                  </a:schemeClr>
                </a:solidFill>
                <a:latin typeface="Arial" pitchFamily="34" charset="0"/>
                <a:cs typeface="Arial" pitchFamily="34" charset="0"/>
              </a:rPr>
              <a:t>- Identificarea tipului de cod si de evaluare </a:t>
            </a:r>
            <a:r>
              <a:rPr lang="en-US" sz="1200" b="1" dirty="0" smtClean="0">
                <a:solidFill>
                  <a:schemeClr val="tx2">
                    <a:lumMod val="60000"/>
                    <a:lumOff val="40000"/>
                  </a:schemeClr>
                </a:solidFill>
                <a:latin typeface="Arial" pitchFamily="34" charset="0"/>
                <a:cs typeface="Arial" pitchFamily="34" charset="0"/>
              </a:rPr>
              <a:t>necesara</a:t>
            </a:r>
          </a:p>
          <a:p>
            <a:endParaRPr lang="en-US" sz="1200" b="1" dirty="0">
              <a:solidFill>
                <a:schemeClr val="tx2">
                  <a:lumMod val="60000"/>
                  <a:lumOff val="40000"/>
                </a:schemeClr>
              </a:solidFill>
              <a:latin typeface="Arial" pitchFamily="34" charset="0"/>
              <a:cs typeface="Arial" pitchFamily="34" charset="0"/>
            </a:endParaRPr>
          </a:p>
          <a:p>
            <a:pPr algn="just"/>
            <a:r>
              <a:rPr lang="vi-VN" sz="1200" b="1" dirty="0" smtClean="0">
                <a:latin typeface="Arial" pitchFamily="34" charset="0"/>
                <a:cs typeface="Arial" pitchFamily="34" charset="0"/>
              </a:rPr>
              <a:t>Acesta este exemplu</a:t>
            </a:r>
            <a:r>
              <a:rPr lang="en-US" sz="1200" b="1" dirty="0" smtClean="0">
                <a:latin typeface="Arial" pitchFamily="34" charset="0"/>
                <a:cs typeface="Arial" pitchFamily="34" charset="0"/>
              </a:rPr>
              <a:t>l unei </a:t>
            </a:r>
            <a:r>
              <a:rPr lang="vi-VN" sz="1200" b="1" dirty="0" smtClean="0">
                <a:latin typeface="Arial" pitchFamily="34" charset="0"/>
                <a:cs typeface="Arial" pitchFamily="34" charset="0"/>
              </a:rPr>
              <a:t> perech</a:t>
            </a:r>
            <a:r>
              <a:rPr lang="en-US" sz="1200" b="1" dirty="0" smtClean="0">
                <a:latin typeface="Arial" pitchFamily="34" charset="0"/>
                <a:cs typeface="Arial" pitchFamily="34" charset="0"/>
              </a:rPr>
              <a:t>i</a:t>
            </a:r>
            <a:r>
              <a:rPr lang="vi-VN" sz="1200" b="1" dirty="0" smtClean="0">
                <a:latin typeface="Arial" pitchFamily="34" charset="0"/>
                <a:cs typeface="Arial" pitchFamily="34" charset="0"/>
              </a:rPr>
              <a:t> </a:t>
            </a:r>
            <a:r>
              <a:rPr lang="en-US" sz="1200" b="1" dirty="0" smtClean="0">
                <a:latin typeface="Arial" pitchFamily="34" charset="0"/>
                <a:cs typeface="Arial" pitchFamily="34" charset="0"/>
              </a:rPr>
              <a:t>in </a:t>
            </a:r>
            <a:r>
              <a:rPr lang="vi-VN" sz="1200" b="1" dirty="0" smtClean="0">
                <a:latin typeface="Arial" pitchFamily="34" charset="0"/>
                <a:cs typeface="Arial" pitchFamily="34" charset="0"/>
              </a:rPr>
              <a:t>oglindă </a:t>
            </a:r>
            <a:r>
              <a:rPr lang="vi-VN" sz="1200" b="1" dirty="0">
                <a:latin typeface="Arial" pitchFamily="34" charset="0"/>
                <a:cs typeface="Arial" pitchFamily="34" charset="0"/>
              </a:rPr>
              <a:t>în care intrarea </a:t>
            </a:r>
            <a:r>
              <a:rPr lang="vi-VN" sz="1200" b="1" dirty="0" smtClean="0">
                <a:latin typeface="Arial" pitchFamily="34" charset="0"/>
                <a:cs typeface="Arial" pitchFamily="34" charset="0"/>
              </a:rPr>
              <a:t>periculoas</a:t>
            </a:r>
            <a:r>
              <a:rPr lang="en-US" sz="1200" b="1" dirty="0" smtClean="0">
                <a:latin typeface="Arial" pitchFamily="34" charset="0"/>
                <a:cs typeface="Arial" pitchFamily="34" charset="0"/>
              </a:rPr>
              <a:t>a</a:t>
            </a:r>
            <a:r>
              <a:rPr lang="vi-VN" sz="1200" b="1" dirty="0" smtClean="0">
                <a:latin typeface="Arial" pitchFamily="34" charset="0"/>
                <a:cs typeface="Arial" pitchFamily="34" charset="0"/>
              </a:rPr>
              <a:t> </a:t>
            </a:r>
            <a:r>
              <a:rPr lang="vi-VN" sz="1200" b="1" dirty="0">
                <a:latin typeface="Arial" pitchFamily="34" charset="0"/>
                <a:cs typeface="Arial" pitchFamily="34" charset="0"/>
              </a:rPr>
              <a:t>are o referință "</a:t>
            </a:r>
            <a:r>
              <a:rPr lang="vi-VN" sz="1200" b="1" dirty="0" smtClean="0">
                <a:latin typeface="Arial" pitchFamily="34" charset="0"/>
                <a:cs typeface="Arial" pitchFamily="34" charset="0"/>
              </a:rPr>
              <a:t>general</a:t>
            </a:r>
            <a:r>
              <a:rPr lang="en-US" sz="1200" b="1" dirty="0" smtClean="0">
                <a:latin typeface="Arial" pitchFamily="34" charset="0"/>
                <a:cs typeface="Arial" pitchFamily="34" charset="0"/>
              </a:rPr>
              <a:t>a</a:t>
            </a:r>
            <a:r>
              <a:rPr lang="vi-VN" sz="1200" b="1" dirty="0" smtClean="0">
                <a:latin typeface="Arial" pitchFamily="34" charset="0"/>
                <a:cs typeface="Arial" pitchFamily="34" charset="0"/>
              </a:rPr>
              <a:t>" </a:t>
            </a:r>
            <a:r>
              <a:rPr lang="vi-VN" sz="1200" b="1" dirty="0">
                <a:latin typeface="Arial" pitchFamily="34" charset="0"/>
                <a:cs typeface="Arial" pitchFamily="34" charset="0"/>
              </a:rPr>
              <a:t>la o substanță </a:t>
            </a:r>
            <a:r>
              <a:rPr lang="vi-VN" sz="1200" b="1" dirty="0" smtClean="0">
                <a:latin typeface="Arial" pitchFamily="34" charset="0"/>
                <a:cs typeface="Arial" pitchFamily="34" charset="0"/>
              </a:rPr>
              <a:t>periculoasă. </a:t>
            </a:r>
            <a:r>
              <a:rPr lang="vi-VN" sz="1200" b="1" dirty="0">
                <a:latin typeface="Arial" pitchFamily="34" charset="0"/>
                <a:cs typeface="Arial" pitchFamily="34" charset="0"/>
              </a:rPr>
              <a:t>Intrarea periculoasă este </a:t>
            </a:r>
            <a:r>
              <a:rPr lang="vi-VN" sz="1200" b="1" dirty="0" smtClean="0">
                <a:latin typeface="Arial" pitchFamily="34" charset="0"/>
                <a:cs typeface="Arial" pitchFamily="34" charset="0"/>
              </a:rPr>
              <a:t>ales</a:t>
            </a:r>
            <a:r>
              <a:rPr lang="en-US" sz="1200" b="1" dirty="0" smtClean="0">
                <a:latin typeface="Arial" pitchFamily="34" charset="0"/>
                <a:cs typeface="Arial" pitchFamily="34" charset="0"/>
              </a:rPr>
              <a:t>a</a:t>
            </a:r>
            <a:r>
              <a:rPr lang="vi-VN" sz="1200" b="1" dirty="0" smtClean="0">
                <a:latin typeface="Arial" pitchFamily="34" charset="0"/>
                <a:cs typeface="Arial" pitchFamily="34" charset="0"/>
              </a:rPr>
              <a:t> </a:t>
            </a:r>
            <a:r>
              <a:rPr lang="vi-VN" sz="1200" b="1" dirty="0">
                <a:latin typeface="Arial" pitchFamily="34" charset="0"/>
                <a:cs typeface="Arial" pitchFamily="34" charset="0"/>
              </a:rPr>
              <a:t>fie în cazul în care deșeurile:</a:t>
            </a:r>
          </a:p>
          <a:p>
            <a:pPr lvl="1" algn="just"/>
            <a:r>
              <a:rPr lang="vi-VN" sz="1200" b="1" dirty="0" smtClean="0">
                <a:latin typeface="Arial" pitchFamily="34" charset="0"/>
                <a:cs typeface="Arial" pitchFamily="34" charset="0"/>
              </a:rPr>
              <a:t>conțin </a:t>
            </a:r>
            <a:r>
              <a:rPr lang="vi-VN" sz="1200" b="1" dirty="0">
                <a:latin typeface="Arial" pitchFamily="34" charset="0"/>
                <a:cs typeface="Arial" pitchFamily="34" charset="0"/>
              </a:rPr>
              <a:t>orice substanță </a:t>
            </a:r>
            <a:r>
              <a:rPr lang="vi-VN" sz="1200" b="1" dirty="0" smtClean="0">
                <a:latin typeface="Arial" pitchFamily="34" charset="0"/>
                <a:cs typeface="Arial" pitchFamily="34" charset="0"/>
              </a:rPr>
              <a:t>periculoasă,  </a:t>
            </a:r>
            <a:r>
              <a:rPr lang="vi-VN" sz="1200" b="1" dirty="0">
                <a:latin typeface="Arial" pitchFamily="34" charset="0"/>
                <a:cs typeface="Arial" pitchFamily="34" charset="0"/>
              </a:rPr>
              <a:t>peste </a:t>
            </a:r>
            <a:r>
              <a:rPr lang="en-US" sz="1200" b="1" dirty="0" smtClean="0">
                <a:latin typeface="Arial" pitchFamily="34" charset="0"/>
                <a:cs typeface="Arial" pitchFamily="34" charset="0"/>
              </a:rPr>
              <a:t>limitele de concentratie </a:t>
            </a:r>
            <a:r>
              <a:rPr lang="vi-VN" sz="1200" b="1" dirty="0" smtClean="0">
                <a:latin typeface="Arial" pitchFamily="34" charset="0"/>
                <a:cs typeface="Arial" pitchFamily="34" charset="0"/>
              </a:rPr>
              <a:t>care </a:t>
            </a:r>
            <a:r>
              <a:rPr lang="en-US" sz="1200" b="1" dirty="0" smtClean="0">
                <a:latin typeface="Arial" pitchFamily="34" charset="0"/>
                <a:cs typeface="Arial" pitchFamily="34" charset="0"/>
              </a:rPr>
              <a:t>determina prezenta unei </a:t>
            </a:r>
            <a:r>
              <a:rPr lang="vi-VN" sz="1200" b="1" dirty="0" smtClean="0">
                <a:latin typeface="Arial" pitchFamily="34" charset="0"/>
                <a:cs typeface="Arial" pitchFamily="34" charset="0"/>
              </a:rPr>
              <a:t>o proprietat</a:t>
            </a:r>
            <a:r>
              <a:rPr lang="en-US" sz="1200" b="1" dirty="0" smtClean="0">
                <a:latin typeface="Arial" pitchFamily="34" charset="0"/>
                <a:cs typeface="Arial" pitchFamily="34" charset="0"/>
              </a:rPr>
              <a:t>i</a:t>
            </a:r>
            <a:r>
              <a:rPr lang="vi-VN" sz="1200" b="1" dirty="0" smtClean="0">
                <a:latin typeface="Arial" pitchFamily="34" charset="0"/>
                <a:cs typeface="Arial" pitchFamily="34" charset="0"/>
              </a:rPr>
              <a:t> periculoas</a:t>
            </a:r>
            <a:r>
              <a:rPr lang="en-US" sz="1200" b="1" dirty="0" smtClean="0">
                <a:latin typeface="Arial" pitchFamily="34" charset="0"/>
                <a:cs typeface="Arial" pitchFamily="34" charset="0"/>
              </a:rPr>
              <a:t>e</a:t>
            </a:r>
            <a:endParaRPr lang="vi-VN" sz="1200" b="1" dirty="0">
              <a:latin typeface="Arial" pitchFamily="34" charset="0"/>
              <a:cs typeface="Arial" pitchFamily="34" charset="0"/>
            </a:endParaRPr>
          </a:p>
          <a:p>
            <a:pPr lvl="1" algn="just"/>
            <a:r>
              <a:rPr lang="vi-VN" sz="1200" b="1" dirty="0" smtClean="0">
                <a:latin typeface="Arial" pitchFamily="34" charset="0"/>
                <a:cs typeface="Arial" pitchFamily="34" charset="0"/>
              </a:rPr>
              <a:t>poluanți </a:t>
            </a:r>
            <a:r>
              <a:rPr lang="vi-VN" sz="1200" b="1" dirty="0">
                <a:latin typeface="Arial" pitchFamily="34" charset="0"/>
                <a:cs typeface="Arial" pitchFamily="34" charset="0"/>
              </a:rPr>
              <a:t>organici </a:t>
            </a:r>
            <a:r>
              <a:rPr lang="vi-VN" sz="1200" b="1" dirty="0" smtClean="0">
                <a:latin typeface="Arial" pitchFamily="34" charset="0"/>
                <a:cs typeface="Arial" pitchFamily="34" charset="0"/>
              </a:rPr>
              <a:t>persistenți</a:t>
            </a:r>
            <a:r>
              <a:rPr lang="en-US" sz="1200" b="1" dirty="0" smtClean="0">
                <a:latin typeface="Arial" pitchFamily="34" charset="0"/>
                <a:cs typeface="Arial" pitchFamily="34" charset="0"/>
              </a:rPr>
              <a:t>, </a:t>
            </a:r>
            <a:r>
              <a:rPr lang="vi-VN" sz="1200" b="1" dirty="0" smtClean="0">
                <a:latin typeface="Arial" pitchFamily="34" charset="0"/>
                <a:cs typeface="Arial" pitchFamily="34" charset="0"/>
              </a:rPr>
              <a:t>la </a:t>
            </a:r>
            <a:r>
              <a:rPr lang="vi-VN" sz="1200" b="1" dirty="0">
                <a:latin typeface="Arial" pitchFamily="34" charset="0"/>
                <a:cs typeface="Arial" pitchFamily="34" charset="0"/>
              </a:rPr>
              <a:t>sau peste limitele de concentrație care determina ca aceasta să fie </a:t>
            </a:r>
            <a:r>
              <a:rPr lang="vi-VN" sz="1200" b="1" dirty="0" smtClean="0">
                <a:latin typeface="Arial" pitchFamily="34" charset="0"/>
                <a:cs typeface="Arial" pitchFamily="34" charset="0"/>
              </a:rPr>
              <a:t>periculoas</a:t>
            </a:r>
            <a:r>
              <a:rPr lang="en-US" sz="1200" b="1" dirty="0" smtClean="0">
                <a:latin typeface="Arial" pitchFamily="34" charset="0"/>
                <a:cs typeface="Arial" pitchFamily="34" charset="0"/>
              </a:rPr>
              <a:t>a.</a:t>
            </a:r>
          </a:p>
          <a:p>
            <a:r>
              <a:rPr lang="en-US" sz="1200" dirty="0" smtClean="0">
                <a:latin typeface="Arial" pitchFamily="34" charset="0"/>
                <a:cs typeface="Arial" pitchFamily="34" charset="0"/>
              </a:rPr>
              <a:t>Un alt exemplu de intrari in oglinda</a:t>
            </a:r>
            <a:r>
              <a:rPr lang="en-US" sz="1200" dirty="0">
                <a:latin typeface="Arial" pitchFamily="34" charset="0"/>
                <a:cs typeface="Arial" pitchFamily="34" charset="0"/>
              </a:rPr>
              <a:t> </a:t>
            </a:r>
            <a:r>
              <a:rPr lang="en-US" sz="1200" dirty="0" smtClean="0">
                <a:latin typeface="Arial" pitchFamily="34" charset="0"/>
                <a:cs typeface="Arial" pitchFamily="34" charset="0"/>
              </a:rPr>
              <a:t>sunt:</a:t>
            </a:r>
            <a:endParaRPr lang="en-US" sz="1200" dirty="0">
              <a:latin typeface="Arial" pitchFamily="34" charset="0"/>
              <a:cs typeface="Arial" pitchFamily="34" charset="0"/>
            </a:endParaRPr>
          </a:p>
          <a:p>
            <a:r>
              <a:rPr lang="en-US" sz="1200" dirty="0" smtClean="0">
                <a:latin typeface="Arial" pitchFamily="34" charset="0"/>
                <a:cs typeface="Arial" pitchFamily="34" charset="0"/>
              </a:rPr>
              <a:t>17 </a:t>
            </a:r>
            <a:r>
              <a:rPr lang="en-US" sz="1200" dirty="0">
                <a:latin typeface="Arial" pitchFamily="34" charset="0"/>
                <a:cs typeface="Arial" pitchFamily="34" charset="0"/>
              </a:rPr>
              <a:t>03 01* </a:t>
            </a:r>
            <a:r>
              <a:rPr lang="en-US" sz="1200" dirty="0" smtClean="0">
                <a:latin typeface="Arial" pitchFamily="34" charset="0"/>
                <a:cs typeface="Arial" pitchFamily="34" charset="0"/>
              </a:rPr>
              <a:t>asfalturi cu continut de gudron de huila </a:t>
            </a:r>
            <a:r>
              <a:rPr lang="en-US" sz="1200" dirty="0">
                <a:solidFill>
                  <a:srgbClr val="0033CC"/>
                </a:solidFill>
                <a:latin typeface="Arial" pitchFamily="34" charset="0"/>
                <a:cs typeface="Arial" pitchFamily="34" charset="0"/>
              </a:rPr>
              <a:t>MH</a:t>
            </a:r>
            <a:r>
              <a:rPr lang="en-US" sz="1200" dirty="0">
                <a:latin typeface="Arial" pitchFamily="34" charset="0"/>
                <a:cs typeface="Arial" pitchFamily="34" charset="0"/>
              </a:rPr>
              <a:t> </a:t>
            </a:r>
          </a:p>
          <a:p>
            <a:r>
              <a:rPr lang="en-US" sz="1200" dirty="0">
                <a:latin typeface="Arial" pitchFamily="34" charset="0"/>
                <a:cs typeface="Arial" pitchFamily="34" charset="0"/>
              </a:rPr>
              <a:t>17 03 02 </a:t>
            </a:r>
            <a:r>
              <a:rPr lang="en-US" sz="1200" dirty="0" smtClean="0">
                <a:latin typeface="Arial" pitchFamily="34" charset="0"/>
                <a:cs typeface="Arial" pitchFamily="34" charset="0"/>
              </a:rPr>
              <a:t>asfalturi, altele decat cele specificate la17 </a:t>
            </a:r>
            <a:r>
              <a:rPr lang="en-US" sz="1200" dirty="0">
                <a:latin typeface="Arial" pitchFamily="34" charset="0"/>
                <a:cs typeface="Arial" pitchFamily="34" charset="0"/>
              </a:rPr>
              <a:t>03 01 </a:t>
            </a:r>
            <a:r>
              <a:rPr lang="en-US" sz="1200" dirty="0" smtClean="0">
                <a:latin typeface="Arial" pitchFamily="34" charset="0"/>
                <a:cs typeface="Arial" pitchFamily="34" charset="0"/>
              </a:rPr>
              <a:t>MN. </a:t>
            </a:r>
            <a:endParaRPr lang="en-US" sz="1200" dirty="0">
              <a:latin typeface="Arial" pitchFamily="34" charset="0"/>
              <a:cs typeface="Arial" pitchFamily="34" charset="0"/>
            </a:endParaRPr>
          </a:p>
          <a:p>
            <a:pPr algn="just"/>
            <a:r>
              <a:rPr lang="vi-VN" sz="1200" b="1" dirty="0">
                <a:latin typeface="Arial" pitchFamily="34" charset="0"/>
                <a:cs typeface="Arial" pitchFamily="34" charset="0"/>
              </a:rPr>
              <a:t>Acesta este exemplu</a:t>
            </a:r>
            <a:r>
              <a:rPr lang="en-US" sz="1200" b="1" dirty="0">
                <a:latin typeface="Arial" pitchFamily="34" charset="0"/>
                <a:cs typeface="Arial" pitchFamily="34" charset="0"/>
              </a:rPr>
              <a:t>l unei </a:t>
            </a:r>
            <a:r>
              <a:rPr lang="vi-VN" sz="1200" b="1" dirty="0">
                <a:latin typeface="Arial" pitchFamily="34" charset="0"/>
                <a:cs typeface="Arial" pitchFamily="34" charset="0"/>
              </a:rPr>
              <a:t> perech</a:t>
            </a:r>
            <a:r>
              <a:rPr lang="en-US" sz="1200" b="1" dirty="0">
                <a:latin typeface="Arial" pitchFamily="34" charset="0"/>
                <a:cs typeface="Arial" pitchFamily="34" charset="0"/>
              </a:rPr>
              <a:t>i</a:t>
            </a:r>
            <a:r>
              <a:rPr lang="vi-VN" sz="1200" b="1" dirty="0">
                <a:latin typeface="Arial" pitchFamily="34" charset="0"/>
                <a:cs typeface="Arial" pitchFamily="34" charset="0"/>
              </a:rPr>
              <a:t> </a:t>
            </a:r>
            <a:r>
              <a:rPr lang="en-US" sz="1200" b="1" dirty="0">
                <a:latin typeface="Arial" pitchFamily="34" charset="0"/>
                <a:cs typeface="Arial" pitchFamily="34" charset="0"/>
              </a:rPr>
              <a:t>in </a:t>
            </a:r>
            <a:r>
              <a:rPr lang="vi-VN" sz="1200" b="1" dirty="0">
                <a:latin typeface="Arial" pitchFamily="34" charset="0"/>
                <a:cs typeface="Arial" pitchFamily="34" charset="0"/>
              </a:rPr>
              <a:t>oglindă în care intrarea periculoas</a:t>
            </a:r>
            <a:r>
              <a:rPr lang="en-US" sz="1200" b="1" dirty="0">
                <a:latin typeface="Arial" pitchFamily="34" charset="0"/>
                <a:cs typeface="Arial" pitchFamily="34" charset="0"/>
              </a:rPr>
              <a:t>a</a:t>
            </a:r>
            <a:r>
              <a:rPr lang="vi-VN" sz="1200" b="1" dirty="0">
                <a:latin typeface="Arial" pitchFamily="34" charset="0"/>
                <a:cs typeface="Arial" pitchFamily="34" charset="0"/>
              </a:rPr>
              <a:t> are o referință "general</a:t>
            </a:r>
            <a:r>
              <a:rPr lang="en-US" sz="1200" b="1" dirty="0">
                <a:latin typeface="Arial" pitchFamily="34" charset="0"/>
                <a:cs typeface="Arial" pitchFamily="34" charset="0"/>
              </a:rPr>
              <a:t>a</a:t>
            </a:r>
            <a:r>
              <a:rPr lang="vi-VN" sz="1200" b="1" dirty="0">
                <a:latin typeface="Arial" pitchFamily="34" charset="0"/>
                <a:cs typeface="Arial" pitchFamily="34" charset="0"/>
              </a:rPr>
              <a:t>" la o substanță </a:t>
            </a:r>
            <a:r>
              <a:rPr lang="vi-VN" sz="1200" b="1" dirty="0" smtClean="0">
                <a:latin typeface="Arial" pitchFamily="34" charset="0"/>
                <a:cs typeface="Arial" pitchFamily="34" charset="0"/>
              </a:rPr>
              <a:t>periculoasă</a:t>
            </a:r>
            <a:r>
              <a:rPr lang="en-US" sz="1200" b="1" dirty="0" smtClean="0">
                <a:latin typeface="Arial" pitchFamily="34" charset="0"/>
                <a:cs typeface="Arial" pitchFamily="34" charset="0"/>
              </a:rPr>
              <a:t>, </a:t>
            </a:r>
            <a:r>
              <a:rPr lang="en-US" sz="1200" b="1" dirty="0" smtClean="0">
                <a:solidFill>
                  <a:srgbClr val="0033CC"/>
                </a:solidFill>
                <a:latin typeface="Arial" pitchFamily="34" charset="0"/>
                <a:cs typeface="Arial" pitchFamily="34" charset="0"/>
              </a:rPr>
              <a:t>respectiv in acest caz gudron de huila</a:t>
            </a:r>
            <a:r>
              <a:rPr lang="vi-VN" sz="1200" b="1" dirty="0" smtClean="0">
                <a:latin typeface="Arial" pitchFamily="34" charset="0"/>
                <a:cs typeface="Arial" pitchFamily="34" charset="0"/>
              </a:rPr>
              <a:t>.</a:t>
            </a:r>
            <a:r>
              <a:rPr lang="vi-VN" sz="1200" b="1" dirty="0">
                <a:latin typeface="Arial" pitchFamily="34" charset="0"/>
                <a:cs typeface="Arial" pitchFamily="34" charset="0"/>
              </a:rPr>
              <a:t> Intrarea periculoasă este ales</a:t>
            </a:r>
            <a:r>
              <a:rPr lang="en-US" sz="1200" b="1" dirty="0">
                <a:latin typeface="Arial" pitchFamily="34" charset="0"/>
                <a:cs typeface="Arial" pitchFamily="34" charset="0"/>
              </a:rPr>
              <a:t>a</a:t>
            </a:r>
            <a:r>
              <a:rPr lang="vi-VN" sz="1200" b="1" dirty="0">
                <a:latin typeface="Arial" pitchFamily="34" charset="0"/>
                <a:cs typeface="Arial" pitchFamily="34" charset="0"/>
              </a:rPr>
              <a:t> fie în cazul în care deșeurile:</a:t>
            </a:r>
          </a:p>
          <a:p>
            <a:pPr lvl="1" algn="just"/>
            <a:r>
              <a:rPr lang="vi-VN" sz="1200" b="1" dirty="0" smtClean="0">
                <a:latin typeface="Arial" pitchFamily="34" charset="0"/>
                <a:cs typeface="Arial" pitchFamily="34" charset="0"/>
              </a:rPr>
              <a:t>substanță periculoasă</a:t>
            </a:r>
            <a:r>
              <a:rPr lang="en-US" sz="1200" b="1" dirty="0">
                <a:solidFill>
                  <a:srgbClr val="0033CC"/>
                </a:solidFill>
                <a:latin typeface="Arial" pitchFamily="34" charset="0"/>
                <a:cs typeface="Arial" pitchFamily="34" charset="0"/>
              </a:rPr>
              <a:t> in acest caz </a:t>
            </a:r>
            <a:r>
              <a:rPr lang="en-US" sz="1200" b="1" dirty="0" smtClean="0">
                <a:solidFill>
                  <a:srgbClr val="0033CC"/>
                </a:solidFill>
                <a:latin typeface="Arial" pitchFamily="34" charset="0"/>
                <a:cs typeface="Arial" pitchFamily="34" charset="0"/>
              </a:rPr>
              <a:t>este gudronul </a:t>
            </a:r>
            <a:r>
              <a:rPr lang="en-US" sz="1200" b="1" dirty="0">
                <a:solidFill>
                  <a:srgbClr val="0033CC"/>
                </a:solidFill>
                <a:latin typeface="Arial" pitchFamily="34" charset="0"/>
                <a:cs typeface="Arial" pitchFamily="34" charset="0"/>
              </a:rPr>
              <a:t>de huila</a:t>
            </a:r>
            <a:r>
              <a:rPr lang="vi-VN" sz="1200" b="1" dirty="0" smtClean="0">
                <a:latin typeface="Arial" pitchFamily="34" charset="0"/>
                <a:cs typeface="Arial" pitchFamily="34" charset="0"/>
              </a:rPr>
              <a:t>,  </a:t>
            </a:r>
            <a:r>
              <a:rPr lang="vi-VN" sz="1200" b="1" dirty="0">
                <a:latin typeface="Arial" pitchFamily="34" charset="0"/>
                <a:cs typeface="Arial" pitchFamily="34" charset="0"/>
              </a:rPr>
              <a:t>peste </a:t>
            </a:r>
            <a:r>
              <a:rPr lang="en-US" sz="1200" b="1" dirty="0">
                <a:latin typeface="Arial" pitchFamily="34" charset="0"/>
                <a:cs typeface="Arial" pitchFamily="34" charset="0"/>
              </a:rPr>
              <a:t>limitele de concentratie </a:t>
            </a:r>
            <a:r>
              <a:rPr lang="vi-VN" sz="1200" b="1" dirty="0">
                <a:latin typeface="Arial" pitchFamily="34" charset="0"/>
                <a:cs typeface="Arial" pitchFamily="34" charset="0"/>
              </a:rPr>
              <a:t>care </a:t>
            </a:r>
            <a:r>
              <a:rPr lang="en-US" sz="1200" b="1" dirty="0">
                <a:latin typeface="Arial" pitchFamily="34" charset="0"/>
                <a:cs typeface="Arial" pitchFamily="34" charset="0"/>
              </a:rPr>
              <a:t>determina prezenta unei </a:t>
            </a:r>
            <a:r>
              <a:rPr lang="vi-VN" sz="1200" b="1" dirty="0">
                <a:latin typeface="Arial" pitchFamily="34" charset="0"/>
                <a:cs typeface="Arial" pitchFamily="34" charset="0"/>
              </a:rPr>
              <a:t>o proprietat</a:t>
            </a:r>
            <a:r>
              <a:rPr lang="en-US" sz="1200" b="1" dirty="0">
                <a:latin typeface="Arial" pitchFamily="34" charset="0"/>
                <a:cs typeface="Arial" pitchFamily="34" charset="0"/>
              </a:rPr>
              <a:t>i</a:t>
            </a:r>
            <a:r>
              <a:rPr lang="vi-VN" sz="1200" b="1" dirty="0">
                <a:latin typeface="Arial" pitchFamily="34" charset="0"/>
                <a:cs typeface="Arial" pitchFamily="34" charset="0"/>
              </a:rPr>
              <a:t> periculoas</a:t>
            </a:r>
            <a:r>
              <a:rPr lang="en-US" sz="1200" b="1" dirty="0">
                <a:latin typeface="Arial" pitchFamily="34" charset="0"/>
                <a:cs typeface="Arial" pitchFamily="34" charset="0"/>
              </a:rPr>
              <a:t>e</a:t>
            </a:r>
            <a:endParaRPr lang="vi-VN" sz="1200" b="1" dirty="0">
              <a:latin typeface="Arial" pitchFamily="34" charset="0"/>
              <a:cs typeface="Arial" pitchFamily="34" charset="0"/>
            </a:endParaRPr>
          </a:p>
          <a:p>
            <a:pPr lvl="1" algn="just"/>
            <a:r>
              <a:rPr lang="vi-VN" sz="1200" b="1" dirty="0">
                <a:latin typeface="Arial" pitchFamily="34" charset="0"/>
                <a:cs typeface="Arial" pitchFamily="34" charset="0"/>
              </a:rPr>
              <a:t>poluanți organici persistenți</a:t>
            </a:r>
            <a:r>
              <a:rPr lang="en-US" sz="1200" b="1" dirty="0">
                <a:latin typeface="Arial" pitchFamily="34" charset="0"/>
                <a:cs typeface="Arial" pitchFamily="34" charset="0"/>
              </a:rPr>
              <a:t>, </a:t>
            </a:r>
            <a:r>
              <a:rPr lang="vi-VN" sz="1200" b="1" dirty="0">
                <a:latin typeface="Arial" pitchFamily="34" charset="0"/>
                <a:cs typeface="Arial" pitchFamily="34" charset="0"/>
              </a:rPr>
              <a:t>la sau peste limitele de concentrație care determina ca aceasta să fie periculoas</a:t>
            </a:r>
            <a:r>
              <a:rPr lang="en-US" sz="1200" b="1" dirty="0">
                <a:latin typeface="Arial" pitchFamily="34" charset="0"/>
                <a:cs typeface="Arial" pitchFamily="34" charset="0"/>
              </a:rPr>
              <a:t>a.</a:t>
            </a:r>
          </a:p>
          <a:p>
            <a:endParaRPr lang="en-US" sz="1200" dirty="0" smtClean="0">
              <a:latin typeface="Arial" pitchFamily="34" charset="0"/>
              <a:cs typeface="Arial" pitchFamily="34" charset="0"/>
            </a:endParaRPr>
          </a:p>
          <a:p>
            <a:r>
              <a:rPr lang="en-US" sz="1200" b="1" dirty="0" smtClean="0">
                <a:solidFill>
                  <a:srgbClr val="7030A0"/>
                </a:solidFill>
                <a:latin typeface="Arial" pitchFamily="34" charset="0"/>
                <a:cs typeface="Arial" pitchFamily="34" charset="0"/>
              </a:rPr>
              <a:t>See </a:t>
            </a:r>
            <a:r>
              <a:rPr lang="en-US" sz="1200" b="1" dirty="0">
                <a:solidFill>
                  <a:srgbClr val="7030A0"/>
                </a:solidFill>
                <a:latin typeface="Arial" pitchFamily="34" charset="0"/>
                <a:cs typeface="Arial" pitchFamily="34" charset="0"/>
              </a:rPr>
              <a:t>Chapter 2 and Appendix C for guidance on whether the hazardous or non-hazardous mirror entry, and the assessment of hazardous properties, is applicable.</a:t>
            </a:r>
            <a:endParaRPr lang="en-US" sz="1200" b="1" dirty="0" smtClean="0">
              <a:solidFill>
                <a:srgbClr val="7030A0"/>
              </a:solidFill>
              <a:latin typeface="Arial" pitchFamily="34" charset="0"/>
              <a:cs typeface="Arial" pitchFamily="34" charset="0"/>
            </a:endParaRPr>
          </a:p>
        </p:txBody>
      </p:sp>
    </p:spTree>
    <p:extLst>
      <p:ext uri="{BB962C8B-B14F-4D97-AF65-F5344CB8AC3E}">
        <p14:creationId xmlns:p14="http://schemas.microsoft.com/office/powerpoint/2010/main" val="1859589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1800" b="1" dirty="0">
                <a:solidFill>
                  <a:schemeClr val="accent1">
                    <a:lumMod val="60000"/>
                    <a:lumOff val="40000"/>
                  </a:schemeClr>
                </a:solidFill>
                <a:latin typeface="Arial Black" pitchFamily="34" charset="0"/>
              </a:rPr>
              <a:t>AGENTIA NATIONALA PENTRU PROTECTIA MEDIULUI </a:t>
            </a:r>
            <a:br>
              <a:rPr lang="en-US" sz="1800" b="1" dirty="0">
                <a:solidFill>
                  <a:schemeClr val="accent1">
                    <a:lumMod val="60000"/>
                    <a:lumOff val="40000"/>
                  </a:schemeClr>
                </a:solidFill>
                <a:latin typeface="Arial Black" pitchFamily="34" charset="0"/>
              </a:rPr>
            </a:br>
            <a:r>
              <a:rPr lang="en-US" sz="1800" b="1" dirty="0">
                <a:solidFill>
                  <a:schemeClr val="accent1">
                    <a:lumMod val="60000"/>
                    <a:lumOff val="40000"/>
                  </a:schemeClr>
                </a:solidFill>
                <a:latin typeface="Arial Black" pitchFamily="34" charset="0"/>
              </a:rPr>
              <a:t>DIRECTIA DESEURI SI SUBSTANTE CHIMICE PERICULOASE</a:t>
            </a:r>
            <a:br>
              <a:rPr lang="en-US" sz="1800" b="1" dirty="0">
                <a:solidFill>
                  <a:schemeClr val="accent1">
                    <a:lumMod val="60000"/>
                    <a:lumOff val="40000"/>
                  </a:schemeClr>
                </a:solidFill>
                <a:latin typeface="Arial Black" pitchFamily="34" charset="0"/>
              </a:rPr>
            </a:br>
            <a:endParaRPr lang="en-US" sz="1800" dirty="0"/>
          </a:p>
        </p:txBody>
      </p:sp>
      <p:sp>
        <p:nvSpPr>
          <p:cNvPr id="3" name="Content Placeholder 2"/>
          <p:cNvSpPr>
            <a:spLocks noGrp="1"/>
          </p:cNvSpPr>
          <p:nvPr>
            <p:ph idx="1"/>
          </p:nvPr>
        </p:nvSpPr>
        <p:spPr/>
        <p:txBody>
          <a:bodyPr>
            <a:normAutofit/>
          </a:bodyPr>
          <a:lstStyle/>
          <a:p>
            <a:pPr algn="just"/>
            <a:r>
              <a:rPr lang="en-US" sz="1400" b="1" u="sng" dirty="0">
                <a:solidFill>
                  <a:schemeClr val="tx2">
                    <a:lumMod val="60000"/>
                    <a:lumOff val="40000"/>
                  </a:schemeClr>
                </a:solidFill>
                <a:latin typeface="Arial" pitchFamily="34" charset="0"/>
                <a:cs typeface="Arial" pitchFamily="34" charset="0"/>
              </a:rPr>
              <a:t>Pasul 5</a:t>
            </a:r>
            <a:r>
              <a:rPr lang="en-US" sz="1400" b="1" dirty="0">
                <a:solidFill>
                  <a:schemeClr val="tx2">
                    <a:lumMod val="60000"/>
                    <a:lumOff val="40000"/>
                  </a:schemeClr>
                </a:solidFill>
                <a:latin typeface="Arial" pitchFamily="34" charset="0"/>
                <a:cs typeface="Arial" pitchFamily="34" charset="0"/>
              </a:rPr>
              <a:t>- Identificarea tipului de cod si de evaluare </a:t>
            </a:r>
            <a:r>
              <a:rPr lang="en-US" sz="1400" b="1" dirty="0" smtClean="0">
                <a:solidFill>
                  <a:schemeClr val="tx2">
                    <a:lumMod val="60000"/>
                    <a:lumOff val="40000"/>
                  </a:schemeClr>
                </a:solidFill>
                <a:latin typeface="Arial" pitchFamily="34" charset="0"/>
                <a:cs typeface="Arial" pitchFamily="34" charset="0"/>
              </a:rPr>
              <a:t>necesara</a:t>
            </a:r>
          </a:p>
          <a:p>
            <a:pPr marL="365760" lvl="1" indent="-283464" algn="just">
              <a:spcBef>
                <a:spcPts val="600"/>
              </a:spcBef>
              <a:buSzPct val="80000"/>
              <a:buFont typeface="Wingdings 2"/>
              <a:buChar char=""/>
            </a:pPr>
            <a:r>
              <a:rPr lang="en-US" sz="1400" b="1" u="sng" dirty="0">
                <a:latin typeface="Arial" pitchFamily="34" charset="0"/>
                <a:cs typeface="Arial" pitchFamily="34" charset="0"/>
              </a:rPr>
              <a:t>Intrari </a:t>
            </a:r>
            <a:r>
              <a:rPr lang="en-US" sz="1400" b="1" u="sng" dirty="0" smtClean="0">
                <a:latin typeface="Arial" pitchFamily="34" charset="0"/>
                <a:cs typeface="Arial" pitchFamily="34" charset="0"/>
              </a:rPr>
              <a:t>neobisnuite </a:t>
            </a:r>
            <a:r>
              <a:rPr lang="en-US" sz="1400" b="1" u="sng" dirty="0" smtClean="0">
                <a:solidFill>
                  <a:srgbClr val="0033CC"/>
                </a:solidFill>
                <a:latin typeface="Arial" pitchFamily="34" charset="0"/>
                <a:cs typeface="Arial" pitchFamily="34" charset="0"/>
              </a:rPr>
              <a:t>“in </a:t>
            </a:r>
            <a:r>
              <a:rPr lang="en-US" sz="1400" b="1" u="sng" dirty="0">
                <a:solidFill>
                  <a:srgbClr val="0033CC"/>
                </a:solidFill>
                <a:latin typeface="Arial" pitchFamily="34" charset="0"/>
                <a:cs typeface="Arial" pitchFamily="34" charset="0"/>
              </a:rPr>
              <a:t>oglinda periculoase”(MH</a:t>
            </a:r>
            <a:r>
              <a:rPr lang="en-US" sz="1400" b="1" u="sng" dirty="0" smtClean="0">
                <a:solidFill>
                  <a:srgbClr val="0033CC"/>
                </a:solidFill>
                <a:latin typeface="Arial" pitchFamily="34" charset="0"/>
                <a:cs typeface="Arial" pitchFamily="34" charset="0"/>
              </a:rPr>
              <a:t>)</a:t>
            </a:r>
          </a:p>
          <a:p>
            <a:pPr marL="365760" lvl="1" indent="-283464" algn="just">
              <a:spcBef>
                <a:spcPts val="600"/>
              </a:spcBef>
              <a:buSzPct val="80000"/>
              <a:buFont typeface="Wingdings 2"/>
              <a:buChar char=""/>
            </a:pPr>
            <a:endParaRPr lang="en-US" sz="1400" b="1" dirty="0">
              <a:solidFill>
                <a:schemeClr val="tx2">
                  <a:lumMod val="60000"/>
                  <a:lumOff val="40000"/>
                </a:schemeClr>
              </a:solidFill>
              <a:latin typeface="Arial" pitchFamily="34" charset="0"/>
              <a:cs typeface="Arial" pitchFamily="34" charset="0"/>
            </a:endParaRPr>
          </a:p>
          <a:p>
            <a:pPr algn="just"/>
            <a:r>
              <a:rPr lang="vi-VN" sz="1400" dirty="0" smtClean="0">
                <a:latin typeface="Arial" pitchFamily="34" charset="0"/>
                <a:cs typeface="Arial" pitchFamily="34" charset="0"/>
              </a:rPr>
              <a:t>Nu </a:t>
            </a:r>
            <a:r>
              <a:rPr lang="vi-VN" sz="1400" dirty="0">
                <a:latin typeface="Arial" pitchFamily="34" charset="0"/>
                <a:cs typeface="Arial" pitchFamily="34" charset="0"/>
              </a:rPr>
              <a:t>toate </a:t>
            </a:r>
            <a:r>
              <a:rPr lang="en-US" sz="1400" dirty="0" smtClean="0">
                <a:latin typeface="Arial" pitchFamily="34" charset="0"/>
                <a:cs typeface="Arial" pitchFamily="34" charset="0"/>
              </a:rPr>
              <a:t>intrarile in oglinda periculoase (</a:t>
            </a:r>
            <a:r>
              <a:rPr lang="en-US" sz="1400" b="1" u="sng" dirty="0" smtClean="0">
                <a:solidFill>
                  <a:srgbClr val="0033CC"/>
                </a:solidFill>
                <a:latin typeface="Arial" pitchFamily="34" charset="0"/>
                <a:cs typeface="Arial" pitchFamily="34" charset="0"/>
              </a:rPr>
              <a:t>MH) </a:t>
            </a:r>
            <a:r>
              <a:rPr lang="en-US" sz="1400" dirty="0" smtClean="0">
                <a:latin typeface="Arial" pitchFamily="34" charset="0"/>
                <a:cs typeface="Arial" pitchFamily="34" charset="0"/>
              </a:rPr>
              <a:t>au o singura legatura cu o intrare in oglinda nepericuloasa </a:t>
            </a:r>
            <a:r>
              <a:rPr lang="vi-VN" sz="1400" dirty="0">
                <a:latin typeface="Arial" pitchFamily="34" charset="0"/>
                <a:cs typeface="Arial" pitchFamily="34" charset="0"/>
              </a:rPr>
              <a:t>(MN</a:t>
            </a:r>
            <a:r>
              <a:rPr lang="vi-VN" sz="1400" dirty="0" smtClean="0">
                <a:latin typeface="Arial" pitchFamily="34" charset="0"/>
                <a:cs typeface="Arial" pitchFamily="34" charset="0"/>
              </a:rPr>
              <a:t>)</a:t>
            </a:r>
            <a:r>
              <a:rPr lang="en-US" sz="1400" dirty="0" smtClean="0">
                <a:latin typeface="Arial" pitchFamily="34" charset="0"/>
                <a:cs typeface="Arial" pitchFamily="34" charset="0"/>
              </a:rPr>
              <a:t>, deci o intrare in oglinda unica.</a:t>
            </a:r>
          </a:p>
          <a:p>
            <a:pPr algn="just"/>
            <a:endParaRPr lang="en-US" sz="1400" dirty="0" smtClean="0">
              <a:latin typeface="Arial" pitchFamily="34" charset="0"/>
              <a:cs typeface="Arial" pitchFamily="34" charset="0"/>
            </a:endParaRPr>
          </a:p>
          <a:p>
            <a:pPr marL="365760" lvl="1" indent="-283464" algn="just">
              <a:spcBef>
                <a:spcPts val="600"/>
              </a:spcBef>
              <a:buSzPct val="80000"/>
              <a:buFont typeface="Wingdings 2"/>
              <a:buChar char=""/>
            </a:pPr>
            <a:r>
              <a:rPr lang="en-US" sz="1400" dirty="0" smtClean="0">
                <a:latin typeface="Arial" pitchFamily="34" charset="0"/>
                <a:cs typeface="Arial" pitchFamily="34" charset="0"/>
              </a:rPr>
              <a:t>Unele pot avea legaturi cu intrari </a:t>
            </a:r>
            <a:r>
              <a:rPr lang="en-US" sz="1400" dirty="0" smtClean="0">
                <a:solidFill>
                  <a:srgbClr val="FF0000"/>
                </a:solidFill>
                <a:latin typeface="Arial" pitchFamily="34" charset="0"/>
                <a:cs typeface="Arial" pitchFamily="34" charset="0"/>
              </a:rPr>
              <a:t>“absolut periculoase” (AH),  fie cu </a:t>
            </a:r>
            <a:r>
              <a:rPr lang="en-US" sz="1400" dirty="0" smtClean="0">
                <a:latin typeface="Arial" pitchFamily="34" charset="0"/>
                <a:cs typeface="Arial" pitchFamily="34" charset="0"/>
              </a:rPr>
              <a:t>alte intrari </a:t>
            </a:r>
            <a:r>
              <a:rPr lang="en-US" sz="1400" dirty="0" smtClean="0">
                <a:solidFill>
                  <a:srgbClr val="FF0000"/>
                </a:solidFill>
                <a:latin typeface="Arial" pitchFamily="34" charset="0"/>
                <a:cs typeface="Arial" pitchFamily="34" charset="0"/>
              </a:rPr>
              <a:t> </a:t>
            </a:r>
            <a:r>
              <a:rPr lang="en-US" sz="1400" b="1" u="sng" dirty="0">
                <a:solidFill>
                  <a:srgbClr val="0033CC"/>
                </a:solidFill>
                <a:latin typeface="Arial" pitchFamily="34" charset="0"/>
                <a:cs typeface="Arial" pitchFamily="34" charset="0"/>
              </a:rPr>
              <a:t>“in oglinda periculoase”(MH</a:t>
            </a:r>
            <a:r>
              <a:rPr lang="en-US" sz="1400" b="1" u="sng" dirty="0" smtClean="0">
                <a:solidFill>
                  <a:srgbClr val="0033CC"/>
                </a:solidFill>
                <a:latin typeface="Arial" pitchFamily="34" charset="0"/>
                <a:cs typeface="Arial" pitchFamily="34" charset="0"/>
              </a:rPr>
              <a:t>), fie </a:t>
            </a:r>
            <a:r>
              <a:rPr lang="en-US" sz="1400" dirty="0" smtClean="0">
                <a:latin typeface="Arial" pitchFamily="34" charset="0"/>
                <a:cs typeface="Arial" pitchFamily="34" charset="0"/>
              </a:rPr>
              <a:t>cu multiple </a:t>
            </a:r>
            <a:r>
              <a:rPr lang="en-US" sz="1400" dirty="0">
                <a:latin typeface="Arial" pitchFamily="34" charset="0"/>
                <a:cs typeface="Arial" pitchFamily="34" charset="0"/>
              </a:rPr>
              <a:t>alte intrari </a:t>
            </a:r>
            <a:r>
              <a:rPr lang="en-US" sz="1400" dirty="0">
                <a:solidFill>
                  <a:srgbClr val="FF0000"/>
                </a:solidFill>
                <a:latin typeface="Arial" pitchFamily="34" charset="0"/>
                <a:cs typeface="Arial" pitchFamily="34" charset="0"/>
              </a:rPr>
              <a:t> </a:t>
            </a:r>
            <a:r>
              <a:rPr lang="en-US" sz="1400" b="1" u="sng" dirty="0">
                <a:solidFill>
                  <a:srgbClr val="00B050"/>
                </a:solidFill>
                <a:latin typeface="Arial" pitchFamily="34" charset="0"/>
                <a:cs typeface="Arial" pitchFamily="34" charset="0"/>
              </a:rPr>
              <a:t>“in oglinda </a:t>
            </a:r>
            <a:r>
              <a:rPr lang="en-US" sz="1400" b="1" u="sng" dirty="0" smtClean="0">
                <a:solidFill>
                  <a:srgbClr val="00B050"/>
                </a:solidFill>
                <a:latin typeface="Arial" pitchFamily="34" charset="0"/>
                <a:cs typeface="Arial" pitchFamily="34" charset="0"/>
              </a:rPr>
              <a:t>nepericuloase</a:t>
            </a:r>
            <a:r>
              <a:rPr lang="en-US" sz="1400" b="1" u="sng" dirty="0">
                <a:solidFill>
                  <a:srgbClr val="00B050"/>
                </a:solidFill>
                <a:latin typeface="Arial" pitchFamily="34" charset="0"/>
                <a:cs typeface="Arial" pitchFamily="34" charset="0"/>
              </a:rPr>
              <a:t>”(</a:t>
            </a:r>
            <a:r>
              <a:rPr lang="en-US" sz="1400" b="1" u="sng" dirty="0" smtClean="0">
                <a:solidFill>
                  <a:srgbClr val="00B050"/>
                </a:solidFill>
                <a:latin typeface="Arial" pitchFamily="34" charset="0"/>
                <a:cs typeface="Arial" pitchFamily="34" charset="0"/>
              </a:rPr>
              <a:t>MN) </a:t>
            </a:r>
            <a:r>
              <a:rPr lang="en-US" sz="1400" b="1" u="sng" dirty="0" smtClean="0">
                <a:latin typeface="Arial" pitchFamily="34" charset="0"/>
                <a:cs typeface="Arial" pitchFamily="34" charset="0"/>
              </a:rPr>
              <a:t>sau “absolut nepericuloase”</a:t>
            </a:r>
            <a:r>
              <a:rPr lang="en-US" sz="1400" dirty="0">
                <a:latin typeface="Arial" pitchFamily="34" charset="0"/>
                <a:cs typeface="Arial" pitchFamily="34" charset="0"/>
              </a:rPr>
              <a:t> (AN). </a:t>
            </a:r>
          </a:p>
          <a:p>
            <a:pPr algn="just"/>
            <a:endParaRPr lang="en-US" sz="1400" dirty="0">
              <a:solidFill>
                <a:srgbClr val="FF0000"/>
              </a:solidFill>
              <a:latin typeface="Arial" pitchFamily="34" charset="0"/>
              <a:cs typeface="Arial" pitchFamily="34" charset="0"/>
            </a:endParaRPr>
          </a:p>
          <a:p>
            <a:pPr algn="just"/>
            <a:r>
              <a:rPr lang="vi-VN" sz="1400" dirty="0" smtClean="0">
                <a:latin typeface="Arial" pitchFamily="34" charset="0"/>
                <a:cs typeface="Arial" pitchFamily="34" charset="0"/>
              </a:rPr>
              <a:t>Aceste </a:t>
            </a:r>
            <a:r>
              <a:rPr lang="vi-VN" sz="1400" dirty="0">
                <a:latin typeface="Arial" pitchFamily="34" charset="0"/>
                <a:cs typeface="Arial" pitchFamily="34" charset="0"/>
              </a:rPr>
              <a:t>intrări pot să apară ca grupuri </a:t>
            </a:r>
            <a:r>
              <a:rPr lang="en-US" sz="1400" dirty="0" smtClean="0">
                <a:latin typeface="Arial" pitchFamily="34" charset="0"/>
                <a:cs typeface="Arial" pitchFamily="34" charset="0"/>
              </a:rPr>
              <a:t>ale catorva intrari si ca intrare in </a:t>
            </a:r>
            <a:r>
              <a:rPr lang="vi-VN" sz="1400" dirty="0">
                <a:latin typeface="Arial" pitchFamily="34" charset="0"/>
                <a:cs typeface="Arial" pitchFamily="34" charset="0"/>
              </a:rPr>
              <a:t>oglindă nepericuloase (MN) </a:t>
            </a:r>
            <a:r>
              <a:rPr lang="en-US" sz="1400" dirty="0" smtClean="0">
                <a:latin typeface="Arial" pitchFamily="34" charset="0"/>
                <a:cs typeface="Arial" pitchFamily="34" charset="0"/>
              </a:rPr>
              <a:t>si </a:t>
            </a:r>
            <a:r>
              <a:rPr lang="vi-VN" sz="1400" dirty="0" smtClean="0">
                <a:latin typeface="Arial" pitchFamily="34" charset="0"/>
                <a:cs typeface="Arial" pitchFamily="34" charset="0"/>
              </a:rPr>
              <a:t>nu </a:t>
            </a:r>
            <a:r>
              <a:rPr lang="vi-VN" sz="1400" dirty="0">
                <a:latin typeface="Arial" pitchFamily="34" charset="0"/>
                <a:cs typeface="Arial" pitchFamily="34" charset="0"/>
              </a:rPr>
              <a:t>pot fi întotdeauna prevăzute în același capitol sau sub-capitol al listei. Aceste intrări pot cădea în diferite etape ale procedurii de mai sus.</a:t>
            </a:r>
            <a:endParaRPr lang="en-US" sz="1400" dirty="0">
              <a:latin typeface="Arial" pitchFamily="34" charset="0"/>
              <a:cs typeface="Arial" pitchFamily="34" charset="0"/>
            </a:endParaRPr>
          </a:p>
          <a:p>
            <a:pPr algn="just"/>
            <a:endParaRPr lang="en-US" sz="1400" dirty="0">
              <a:latin typeface="Arial" pitchFamily="34" charset="0"/>
              <a:cs typeface="Arial" pitchFamily="34" charset="0"/>
            </a:endParaRPr>
          </a:p>
          <a:p>
            <a:pPr algn="just"/>
            <a:r>
              <a:rPr lang="vi-VN" sz="1400" b="1" dirty="0">
                <a:latin typeface="Arial" pitchFamily="34" charset="0"/>
                <a:cs typeface="Arial" pitchFamily="34" charset="0"/>
              </a:rPr>
              <a:t>Un număr mic de intrări se referă la proprietățile chimice (de exemplu, </a:t>
            </a:r>
            <a:r>
              <a:rPr lang="vi-VN" sz="1400" b="1" dirty="0" smtClean="0">
                <a:latin typeface="Arial" pitchFamily="34" charset="0"/>
                <a:cs typeface="Arial" pitchFamily="34" charset="0"/>
              </a:rPr>
              <a:t>inflamabil</a:t>
            </a:r>
            <a:r>
              <a:rPr lang="en-US" sz="1400" b="1" dirty="0" smtClean="0">
                <a:latin typeface="Arial" pitchFamily="34" charset="0"/>
                <a:cs typeface="Arial" pitchFamily="34" charset="0"/>
              </a:rPr>
              <a:t>itatea</a:t>
            </a:r>
            <a:r>
              <a:rPr lang="vi-VN" sz="1400" b="1" dirty="0" smtClean="0">
                <a:latin typeface="Arial" pitchFamily="34" charset="0"/>
                <a:cs typeface="Arial" pitchFamily="34" charset="0"/>
              </a:rPr>
              <a:t>) asociat</a:t>
            </a:r>
            <a:r>
              <a:rPr lang="en-US" sz="1400" b="1" dirty="0" smtClean="0">
                <a:latin typeface="Arial" pitchFamily="34" charset="0"/>
                <a:cs typeface="Arial" pitchFamily="34" charset="0"/>
              </a:rPr>
              <a:t>a</a:t>
            </a:r>
            <a:r>
              <a:rPr lang="vi-VN" sz="1400" b="1" dirty="0" smtClean="0">
                <a:latin typeface="Arial" pitchFamily="34" charset="0"/>
                <a:cs typeface="Arial" pitchFamily="34" charset="0"/>
              </a:rPr>
              <a:t> c</a:t>
            </a:r>
            <a:r>
              <a:rPr lang="en-US" sz="1400" b="1" dirty="0" smtClean="0">
                <a:latin typeface="Arial" pitchFamily="34" charset="0"/>
                <a:cs typeface="Arial" pitchFamily="34" charset="0"/>
              </a:rPr>
              <a:t>a</a:t>
            </a:r>
            <a:r>
              <a:rPr lang="vi-VN" sz="1400" b="1" dirty="0" smtClean="0">
                <a:latin typeface="Arial" pitchFamily="34" charset="0"/>
                <a:cs typeface="Arial" pitchFamily="34" charset="0"/>
              </a:rPr>
              <a:t> propriet</a:t>
            </a:r>
            <a:r>
              <a:rPr lang="en-US" sz="1400" b="1" dirty="0" smtClean="0">
                <a:latin typeface="Arial" pitchFamily="34" charset="0"/>
                <a:cs typeface="Arial" pitchFamily="34" charset="0"/>
              </a:rPr>
              <a:t>ate</a:t>
            </a:r>
            <a:r>
              <a:rPr lang="vi-VN" sz="1400" b="1" dirty="0" smtClean="0">
                <a:latin typeface="Arial" pitchFamily="34" charset="0"/>
                <a:cs typeface="Arial" pitchFamily="34" charset="0"/>
              </a:rPr>
              <a:t> periculoas</a:t>
            </a:r>
            <a:r>
              <a:rPr lang="en-US" sz="1400" b="1" dirty="0" smtClean="0">
                <a:latin typeface="Arial" pitchFamily="34" charset="0"/>
                <a:cs typeface="Arial" pitchFamily="34" charset="0"/>
              </a:rPr>
              <a:t>a</a:t>
            </a:r>
            <a:r>
              <a:rPr lang="vi-VN" sz="1400" b="1" dirty="0" smtClean="0">
                <a:latin typeface="Arial" pitchFamily="34" charset="0"/>
                <a:cs typeface="Arial" pitchFamily="34" charset="0"/>
              </a:rPr>
              <a:t>, </a:t>
            </a:r>
            <a:r>
              <a:rPr lang="vi-VN" sz="1400" b="1" dirty="0">
                <a:latin typeface="Arial" pitchFamily="34" charset="0"/>
                <a:cs typeface="Arial" pitchFamily="34" charset="0"/>
              </a:rPr>
              <a:t>mai degrabă decât </a:t>
            </a:r>
            <a:r>
              <a:rPr lang="en-US" sz="1400" b="1" dirty="0" smtClean="0">
                <a:latin typeface="Arial" pitchFamily="34" charset="0"/>
                <a:cs typeface="Arial" pitchFamily="34" charset="0"/>
              </a:rPr>
              <a:t>ca </a:t>
            </a:r>
            <a:r>
              <a:rPr lang="vi-VN" sz="1400" b="1" dirty="0" smtClean="0">
                <a:latin typeface="Arial" pitchFamily="34" charset="0"/>
                <a:cs typeface="Arial" pitchFamily="34" charset="0"/>
              </a:rPr>
              <a:t>substanțe </a:t>
            </a:r>
            <a:r>
              <a:rPr lang="vi-VN" sz="1400" b="1" dirty="0">
                <a:latin typeface="Arial" pitchFamily="34" charset="0"/>
                <a:cs typeface="Arial" pitchFamily="34" charset="0"/>
              </a:rPr>
              <a:t>periculoase. </a:t>
            </a:r>
            <a:endParaRPr lang="en-US" sz="1400" b="1" dirty="0" smtClean="0">
              <a:latin typeface="Arial" pitchFamily="34" charset="0"/>
              <a:cs typeface="Arial" pitchFamily="34" charset="0"/>
            </a:endParaRPr>
          </a:p>
        </p:txBody>
      </p:sp>
    </p:spTree>
    <p:extLst>
      <p:ext uri="{BB962C8B-B14F-4D97-AF65-F5344CB8AC3E}">
        <p14:creationId xmlns:p14="http://schemas.microsoft.com/office/powerpoint/2010/main" val="3158141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1400" dirty="0">
                <a:solidFill>
                  <a:schemeClr val="tx1"/>
                </a:solidFill>
                <a:latin typeface="Arial Black" pitchFamily="34" charset="0"/>
              </a:rPr>
              <a:t>AGENTIA NATIONALA PENTRU PROTECTIA MEDIULUI </a:t>
            </a:r>
            <a:br>
              <a:rPr lang="en-US" sz="1400" dirty="0">
                <a:solidFill>
                  <a:schemeClr val="tx1"/>
                </a:solidFill>
                <a:latin typeface="Arial Black" pitchFamily="34" charset="0"/>
              </a:rPr>
            </a:br>
            <a:r>
              <a:rPr lang="en-US" sz="1400" dirty="0">
                <a:solidFill>
                  <a:schemeClr val="tx1"/>
                </a:solidFill>
                <a:latin typeface="Arial Black" pitchFamily="34" charset="0"/>
              </a:rPr>
              <a:t>DIRECTIA DESEURI SI SUBSTANTE CHIMICE PERICULOASE</a:t>
            </a:r>
            <a:br>
              <a:rPr lang="en-US" sz="1400" dirty="0">
                <a:solidFill>
                  <a:schemeClr val="tx1"/>
                </a:solidFill>
                <a:latin typeface="Arial Black" pitchFamily="34" charset="0"/>
              </a:rPr>
            </a:br>
            <a:r>
              <a:rPr lang="en-US" sz="1400" dirty="0">
                <a:solidFill>
                  <a:schemeClr val="tx1"/>
                </a:solidFill>
                <a:latin typeface="Arial Black" pitchFamily="34" charset="0"/>
              </a:rPr>
              <a:t>Claudia Pârvu</a:t>
            </a:r>
            <a:br>
              <a:rPr lang="en-US" sz="1400" dirty="0">
                <a:solidFill>
                  <a:schemeClr val="tx1"/>
                </a:solidFill>
                <a:latin typeface="Arial Black" pitchFamily="34" charset="0"/>
              </a:rPr>
            </a:br>
            <a:r>
              <a:rPr lang="en-US" sz="1400" dirty="0">
                <a:solidFill>
                  <a:schemeClr val="tx1"/>
                </a:solidFill>
                <a:latin typeface="Arial Black" pitchFamily="34" charset="0"/>
              </a:rPr>
              <a:t>Tel. 021 207 11 08</a:t>
            </a:r>
            <a:br>
              <a:rPr lang="en-US" sz="1400" dirty="0">
                <a:solidFill>
                  <a:schemeClr val="tx1"/>
                </a:solidFill>
                <a:latin typeface="Arial Black" pitchFamily="34" charset="0"/>
              </a:rPr>
            </a:br>
            <a:r>
              <a:rPr lang="en-US" sz="1400" dirty="0" smtClean="0">
                <a:solidFill>
                  <a:schemeClr val="tx1"/>
                </a:solidFill>
                <a:latin typeface="Arial Black" pitchFamily="34" charset="0"/>
              </a:rPr>
              <a:t>25 – 28 </a:t>
            </a:r>
            <a:r>
              <a:rPr lang="en-US" sz="1400" dirty="0" err="1" smtClean="0">
                <a:solidFill>
                  <a:schemeClr val="tx1"/>
                </a:solidFill>
                <a:latin typeface="Arial Black" pitchFamily="34" charset="0"/>
              </a:rPr>
              <a:t>octombrie</a:t>
            </a:r>
            <a:r>
              <a:rPr lang="en-US" sz="1400" dirty="0" smtClean="0">
                <a:solidFill>
                  <a:schemeClr val="tx1"/>
                </a:solidFill>
                <a:latin typeface="Arial Black" pitchFamily="34" charset="0"/>
              </a:rPr>
              <a:t> 2016</a:t>
            </a:r>
            <a:endParaRPr lang="en-US" sz="1400" dirty="0"/>
          </a:p>
        </p:txBody>
      </p:sp>
      <p:sp>
        <p:nvSpPr>
          <p:cNvPr id="3" name="Text Placeholder 2"/>
          <p:cNvSpPr>
            <a:spLocks noGrp="1"/>
          </p:cNvSpPr>
          <p:nvPr>
            <p:ph type="body" idx="1"/>
          </p:nvPr>
        </p:nvSpPr>
        <p:spPr/>
        <p:txBody>
          <a:bodyPr>
            <a:normAutofit/>
          </a:bodyPr>
          <a:lstStyle/>
          <a:p>
            <a:r>
              <a:rPr lang="en-US" sz="3200" b="1" dirty="0" smtClean="0">
                <a:latin typeface="Times New Roman" pitchFamily="18" charset="0"/>
                <a:cs typeface="Times New Roman" pitchFamily="18" charset="0"/>
              </a:rPr>
              <a:t>VA MULTUMESC  PENTRU ATENTIE !</a:t>
            </a:r>
            <a:endParaRPr lang="en-US"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2907743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1800" b="1" dirty="0">
                <a:solidFill>
                  <a:schemeClr val="accent1">
                    <a:lumMod val="60000"/>
                    <a:lumOff val="40000"/>
                  </a:schemeClr>
                </a:solidFill>
                <a:latin typeface="Arial Black" pitchFamily="34" charset="0"/>
              </a:rPr>
              <a:t>AGENTIA NATIONALA PENTRU PROTECTIA MEDIULUI </a:t>
            </a:r>
            <a:br>
              <a:rPr lang="en-US" sz="1800" b="1" dirty="0">
                <a:solidFill>
                  <a:schemeClr val="accent1">
                    <a:lumMod val="60000"/>
                    <a:lumOff val="40000"/>
                  </a:schemeClr>
                </a:solidFill>
                <a:latin typeface="Arial Black" pitchFamily="34" charset="0"/>
              </a:rPr>
            </a:br>
            <a:r>
              <a:rPr lang="en-US" sz="1800" b="1" dirty="0">
                <a:solidFill>
                  <a:schemeClr val="accent1">
                    <a:lumMod val="60000"/>
                    <a:lumOff val="40000"/>
                  </a:schemeClr>
                </a:solidFill>
                <a:latin typeface="Arial Black" pitchFamily="34" charset="0"/>
              </a:rPr>
              <a:t>DIRECTIA DESEURI SI SUBSTANTE CHIMICE PERICULOASE</a:t>
            </a:r>
            <a:br>
              <a:rPr lang="en-US" sz="1800" b="1" dirty="0">
                <a:solidFill>
                  <a:schemeClr val="accent1">
                    <a:lumMod val="60000"/>
                    <a:lumOff val="40000"/>
                  </a:schemeClr>
                </a:solidFill>
                <a:latin typeface="Arial Black" pitchFamily="34" charset="0"/>
              </a:rPr>
            </a:br>
            <a:endParaRPr lang="en-US" sz="1800" dirty="0"/>
          </a:p>
        </p:txBody>
      </p:sp>
      <p:sp>
        <p:nvSpPr>
          <p:cNvPr id="3" name="Content Placeholder 2"/>
          <p:cNvSpPr>
            <a:spLocks noGrp="1"/>
          </p:cNvSpPr>
          <p:nvPr>
            <p:ph idx="1"/>
          </p:nvPr>
        </p:nvSpPr>
        <p:spPr/>
        <p:txBody>
          <a:bodyPr>
            <a:normAutofit fontScale="70000" lnSpcReduction="20000"/>
          </a:bodyPr>
          <a:lstStyle/>
          <a:p>
            <a:r>
              <a:rPr lang="en-US" b="1" u="sng" dirty="0">
                <a:solidFill>
                  <a:schemeClr val="tx2">
                    <a:lumMod val="60000"/>
                    <a:lumOff val="40000"/>
                  </a:schemeClr>
                </a:solidFill>
                <a:latin typeface="Arial" pitchFamily="34" charset="0"/>
                <a:cs typeface="Arial" pitchFamily="34" charset="0"/>
              </a:rPr>
              <a:t>Pasul </a:t>
            </a:r>
            <a:r>
              <a:rPr lang="en-US" b="1" u="sng" dirty="0" smtClean="0">
                <a:solidFill>
                  <a:schemeClr val="tx2">
                    <a:lumMod val="60000"/>
                    <a:lumOff val="40000"/>
                  </a:schemeClr>
                </a:solidFill>
                <a:latin typeface="Arial" pitchFamily="34" charset="0"/>
                <a:cs typeface="Arial" pitchFamily="34" charset="0"/>
              </a:rPr>
              <a:t>1</a:t>
            </a:r>
            <a:r>
              <a:rPr lang="en-US" b="1" dirty="0" smtClean="0">
                <a:solidFill>
                  <a:schemeClr val="tx2">
                    <a:lumMod val="60000"/>
                    <a:lumOff val="40000"/>
                  </a:schemeClr>
                </a:solidFill>
                <a:latin typeface="Arial" pitchFamily="34" charset="0"/>
                <a:cs typeface="Arial" pitchFamily="34" charset="0"/>
              </a:rPr>
              <a:t>- </a:t>
            </a:r>
            <a:r>
              <a:rPr lang="en-US" b="1" dirty="0">
                <a:solidFill>
                  <a:schemeClr val="tx2">
                    <a:lumMod val="60000"/>
                    <a:lumOff val="40000"/>
                  </a:schemeClr>
                </a:solidFill>
                <a:latin typeface="Arial" pitchFamily="34" charset="0"/>
                <a:cs typeface="Arial" pitchFamily="34" charset="0"/>
              </a:rPr>
              <a:t>Identificarea de </a:t>
            </a:r>
            <a:r>
              <a:rPr lang="en-US" b="1" dirty="0" smtClean="0">
                <a:solidFill>
                  <a:schemeClr val="tx2">
                    <a:lumMod val="60000"/>
                    <a:lumOff val="40000"/>
                  </a:schemeClr>
                </a:solidFill>
                <a:latin typeface="Arial" pitchFamily="34" charset="0"/>
                <a:cs typeface="Arial" pitchFamily="34" charset="0"/>
              </a:rPr>
              <a:t>sursei generatoare </a:t>
            </a:r>
            <a:r>
              <a:rPr lang="en-US" b="1" dirty="0">
                <a:solidFill>
                  <a:schemeClr val="tx2">
                    <a:lumMod val="60000"/>
                    <a:lumOff val="40000"/>
                  </a:schemeClr>
                </a:solidFill>
                <a:latin typeface="Arial" pitchFamily="34" charset="0"/>
                <a:cs typeface="Arial" pitchFamily="34" charset="0"/>
              </a:rPr>
              <a:t>de </a:t>
            </a:r>
            <a:r>
              <a:rPr lang="en-US" b="1" dirty="0" smtClean="0">
                <a:solidFill>
                  <a:schemeClr val="tx2">
                    <a:lumMod val="60000"/>
                    <a:lumOff val="40000"/>
                  </a:schemeClr>
                </a:solidFill>
                <a:latin typeface="Arial" pitchFamily="34" charset="0"/>
                <a:cs typeface="Arial" pitchFamily="34" charset="0"/>
              </a:rPr>
              <a:t>deșeuri (C</a:t>
            </a:r>
            <a:r>
              <a:rPr lang="vi-VN" b="1" dirty="0">
                <a:solidFill>
                  <a:schemeClr val="tx2">
                    <a:lumMod val="60000"/>
                    <a:lumOff val="40000"/>
                  </a:schemeClr>
                </a:solidFill>
                <a:latin typeface="Arial" pitchFamily="34" charset="0"/>
                <a:cs typeface="Arial" pitchFamily="34" charset="0"/>
              </a:rPr>
              <a:t>apitolele 01 la 12 și 17 până la </a:t>
            </a:r>
            <a:r>
              <a:rPr lang="vi-VN" b="1" dirty="0" smtClean="0">
                <a:solidFill>
                  <a:schemeClr val="tx2">
                    <a:lumMod val="60000"/>
                    <a:lumOff val="40000"/>
                  </a:schemeClr>
                </a:solidFill>
                <a:latin typeface="Arial" pitchFamily="34" charset="0"/>
                <a:cs typeface="Arial" pitchFamily="34" charset="0"/>
              </a:rPr>
              <a:t>20</a:t>
            </a:r>
            <a:r>
              <a:rPr lang="en-US" b="1" dirty="0" smtClean="0">
                <a:solidFill>
                  <a:schemeClr val="tx2">
                    <a:lumMod val="60000"/>
                    <a:lumOff val="40000"/>
                  </a:schemeClr>
                </a:solidFill>
                <a:latin typeface="Arial" pitchFamily="34" charset="0"/>
                <a:cs typeface="Arial" pitchFamily="34" charset="0"/>
              </a:rPr>
              <a:t>)</a:t>
            </a:r>
          </a:p>
          <a:p>
            <a:endParaRPr lang="en-US" b="1" dirty="0" smtClean="0">
              <a:solidFill>
                <a:srgbClr val="002060"/>
              </a:solidFill>
              <a:latin typeface="Arial" pitchFamily="34" charset="0"/>
              <a:cs typeface="Arial" pitchFamily="34" charset="0"/>
            </a:endParaRPr>
          </a:p>
          <a:p>
            <a:pPr algn="just"/>
            <a:r>
              <a:rPr lang="en-US" dirty="0" smtClean="0">
                <a:latin typeface="Arial" pitchFamily="34" charset="0"/>
                <a:cs typeface="Arial" pitchFamily="34" charset="0"/>
              </a:rPr>
              <a:t>In primul rand se identifica capitolul corespunzator, dupa ce se studiaza </a:t>
            </a:r>
            <a:r>
              <a:rPr lang="en-US" b="1" dirty="0" smtClean="0">
                <a:latin typeface="Arial" pitchFamily="34" charset="0"/>
                <a:cs typeface="Arial" pitchFamily="34" charset="0"/>
              </a:rPr>
              <a:t>C</a:t>
            </a:r>
            <a:r>
              <a:rPr lang="vi-VN" b="1" dirty="0" smtClean="0">
                <a:latin typeface="Arial" pitchFamily="34" charset="0"/>
                <a:cs typeface="Arial" pitchFamily="34" charset="0"/>
              </a:rPr>
              <a:t>apitolele </a:t>
            </a:r>
            <a:r>
              <a:rPr lang="vi-VN" b="1" dirty="0">
                <a:latin typeface="Arial" pitchFamily="34" charset="0"/>
                <a:cs typeface="Arial" pitchFamily="34" charset="0"/>
              </a:rPr>
              <a:t>01 la 12 și 17 până la 20.</a:t>
            </a:r>
          </a:p>
          <a:p>
            <a:pPr algn="just"/>
            <a:r>
              <a:rPr lang="en-US" dirty="0" smtClean="0">
                <a:latin typeface="Arial" pitchFamily="34" charset="0"/>
                <a:cs typeface="Arial" pitchFamily="34" charset="0"/>
              </a:rPr>
              <a:t>Capitolele enumerate mai sus se refera fie la activitati specifice unor procese industriale sau din cadrul unei afaceri, care au generat deseurile si a deseurilor municipale.</a:t>
            </a:r>
          </a:p>
          <a:p>
            <a:pPr algn="just"/>
            <a:r>
              <a:rPr lang="en-US" dirty="0" smtClean="0">
                <a:latin typeface="Arial" pitchFamily="34" charset="0"/>
                <a:cs typeface="Arial" pitchFamily="34" charset="0"/>
              </a:rPr>
              <a:t>O afacere de obicei va genera deseuri municipale (capitolul 20), dar si deseuri generate din una sau mai multe procese sau activitati. In acest caz se va avea in vedere luarea in considerare mai multor capitole.</a:t>
            </a:r>
          </a:p>
        </p:txBody>
      </p:sp>
    </p:spTree>
    <p:extLst>
      <p:ext uri="{BB962C8B-B14F-4D97-AF65-F5344CB8AC3E}">
        <p14:creationId xmlns:p14="http://schemas.microsoft.com/office/powerpoint/2010/main" val="3703919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1800" b="1" dirty="0">
                <a:solidFill>
                  <a:schemeClr val="accent1">
                    <a:lumMod val="60000"/>
                    <a:lumOff val="40000"/>
                  </a:schemeClr>
                </a:solidFill>
                <a:latin typeface="Arial Black" pitchFamily="34" charset="0"/>
              </a:rPr>
              <a:t>AGENTIA NATIONALA PENTRU PROTECTIA MEDIULUI </a:t>
            </a:r>
            <a:br>
              <a:rPr lang="en-US" sz="1800" b="1" dirty="0">
                <a:solidFill>
                  <a:schemeClr val="accent1">
                    <a:lumMod val="60000"/>
                    <a:lumOff val="40000"/>
                  </a:schemeClr>
                </a:solidFill>
                <a:latin typeface="Arial Black" pitchFamily="34" charset="0"/>
              </a:rPr>
            </a:br>
            <a:r>
              <a:rPr lang="en-US" sz="1800" b="1" dirty="0">
                <a:solidFill>
                  <a:schemeClr val="accent1">
                    <a:lumMod val="60000"/>
                    <a:lumOff val="40000"/>
                  </a:schemeClr>
                </a:solidFill>
                <a:latin typeface="Arial Black" pitchFamily="34" charset="0"/>
              </a:rPr>
              <a:t>DIRECTIA DESEURI SI SUBSTANTE CHIMICE PERICULOASE</a:t>
            </a:r>
            <a:br>
              <a:rPr lang="en-US" sz="1800" b="1" dirty="0">
                <a:solidFill>
                  <a:schemeClr val="accent1">
                    <a:lumMod val="60000"/>
                    <a:lumOff val="40000"/>
                  </a:schemeClr>
                </a:solidFill>
                <a:latin typeface="Arial Black" pitchFamily="34" charset="0"/>
              </a:rPr>
            </a:br>
            <a:endParaRPr lang="en-US" sz="1800" dirty="0"/>
          </a:p>
        </p:txBody>
      </p:sp>
      <p:sp>
        <p:nvSpPr>
          <p:cNvPr id="3" name="Content Placeholder 2"/>
          <p:cNvSpPr>
            <a:spLocks noGrp="1"/>
          </p:cNvSpPr>
          <p:nvPr>
            <p:ph idx="1"/>
          </p:nvPr>
        </p:nvSpPr>
        <p:spPr/>
        <p:txBody>
          <a:bodyPr>
            <a:normAutofit fontScale="47500" lnSpcReduction="20000"/>
          </a:bodyPr>
          <a:lstStyle/>
          <a:p>
            <a:pPr algn="just"/>
            <a:r>
              <a:rPr lang="en-US" sz="2900" b="1" u="sng" dirty="0">
                <a:solidFill>
                  <a:schemeClr val="tx2">
                    <a:lumMod val="60000"/>
                    <a:lumOff val="40000"/>
                  </a:schemeClr>
                </a:solidFill>
                <a:latin typeface="Arial" pitchFamily="34" charset="0"/>
                <a:cs typeface="Arial" pitchFamily="34" charset="0"/>
              </a:rPr>
              <a:t>Pasul 1</a:t>
            </a:r>
            <a:r>
              <a:rPr lang="en-US" sz="2900" b="1" dirty="0">
                <a:solidFill>
                  <a:schemeClr val="tx2">
                    <a:lumMod val="60000"/>
                    <a:lumOff val="40000"/>
                  </a:schemeClr>
                </a:solidFill>
                <a:latin typeface="Arial" pitchFamily="34" charset="0"/>
                <a:cs typeface="Arial" pitchFamily="34" charset="0"/>
              </a:rPr>
              <a:t>- Identificarea de sursei generatoare de deșeuri (C</a:t>
            </a:r>
            <a:r>
              <a:rPr lang="vi-VN" sz="2900" b="1" dirty="0">
                <a:solidFill>
                  <a:schemeClr val="tx2">
                    <a:lumMod val="60000"/>
                    <a:lumOff val="40000"/>
                  </a:schemeClr>
                </a:solidFill>
                <a:latin typeface="Arial" pitchFamily="34" charset="0"/>
                <a:cs typeface="Arial" pitchFamily="34" charset="0"/>
              </a:rPr>
              <a:t>apitolele 01 la 12 și 17 până la 20</a:t>
            </a:r>
            <a:r>
              <a:rPr lang="en-US" sz="2900" b="1" dirty="0">
                <a:solidFill>
                  <a:schemeClr val="tx2">
                    <a:lumMod val="60000"/>
                    <a:lumOff val="40000"/>
                  </a:schemeClr>
                </a:solidFill>
                <a:latin typeface="Arial" pitchFamily="34" charset="0"/>
                <a:cs typeface="Arial" pitchFamily="34" charset="0"/>
              </a:rPr>
              <a:t>)</a:t>
            </a:r>
          </a:p>
          <a:p>
            <a:pPr marL="82296" indent="0" algn="just">
              <a:buNone/>
            </a:pPr>
            <a:endParaRPr lang="en-US" sz="3400" b="1" dirty="0" smtClean="0">
              <a:solidFill>
                <a:schemeClr val="tx2">
                  <a:lumMod val="60000"/>
                  <a:lumOff val="40000"/>
                </a:schemeClr>
              </a:solidFill>
              <a:latin typeface="Arial" pitchFamily="34" charset="0"/>
              <a:cs typeface="Arial" pitchFamily="34" charset="0"/>
            </a:endParaRPr>
          </a:p>
          <a:p>
            <a:pPr algn="just"/>
            <a:r>
              <a:rPr lang="vi-VN" sz="3400" dirty="0">
                <a:latin typeface="Arial" pitchFamily="34" charset="0"/>
                <a:cs typeface="Arial" pitchFamily="34" charset="0"/>
              </a:rPr>
              <a:t>În cazul în care deșeurile se încadrează în una dintre aceste capitole, și este listat acolo cu una sau mai multe intrări în vigoare, ar trebui să utilizați </a:t>
            </a:r>
            <a:r>
              <a:rPr lang="vi-VN" sz="3400" dirty="0" smtClean="0">
                <a:latin typeface="Arial" pitchFamily="34" charset="0"/>
                <a:cs typeface="Arial" pitchFamily="34" charset="0"/>
              </a:rPr>
              <a:t>ace</a:t>
            </a:r>
            <a:r>
              <a:rPr lang="en-US" sz="3400" dirty="0" smtClean="0">
                <a:latin typeface="Arial" pitchFamily="34" charset="0"/>
                <a:cs typeface="Arial" pitchFamily="34" charset="0"/>
              </a:rPr>
              <a:t>le </a:t>
            </a:r>
            <a:r>
              <a:rPr lang="vi-VN" sz="3400" dirty="0" smtClean="0">
                <a:latin typeface="Arial" pitchFamily="34" charset="0"/>
                <a:cs typeface="Arial" pitchFamily="34" charset="0"/>
              </a:rPr>
              <a:t>cod</a:t>
            </a:r>
            <a:r>
              <a:rPr lang="en-US" sz="3400" dirty="0" smtClean="0">
                <a:latin typeface="Arial" pitchFamily="34" charset="0"/>
                <a:cs typeface="Arial" pitchFamily="34" charset="0"/>
              </a:rPr>
              <a:t>uri, care sunt</a:t>
            </a:r>
            <a:r>
              <a:rPr lang="vi-VN" sz="3400" dirty="0" smtClean="0">
                <a:latin typeface="Arial" pitchFamily="34" charset="0"/>
                <a:cs typeface="Arial" pitchFamily="34" charset="0"/>
              </a:rPr>
              <a:t> cel</a:t>
            </a:r>
            <a:r>
              <a:rPr lang="en-US" sz="3400" dirty="0" smtClean="0">
                <a:latin typeface="Arial" pitchFamily="34" charset="0"/>
                <a:cs typeface="Arial" pitchFamily="34" charset="0"/>
              </a:rPr>
              <a:t>e</a:t>
            </a:r>
            <a:r>
              <a:rPr lang="vi-VN" sz="3400" dirty="0" smtClean="0">
                <a:latin typeface="Arial" pitchFamily="34" charset="0"/>
                <a:cs typeface="Arial" pitchFamily="34" charset="0"/>
              </a:rPr>
              <a:t> </a:t>
            </a:r>
            <a:r>
              <a:rPr lang="vi-VN" sz="3400" dirty="0">
                <a:latin typeface="Arial" pitchFamily="34" charset="0"/>
                <a:cs typeface="Arial" pitchFamily="34" charset="0"/>
              </a:rPr>
              <a:t>mai </a:t>
            </a:r>
            <a:r>
              <a:rPr lang="vi-VN" sz="3400" dirty="0" smtClean="0">
                <a:latin typeface="Arial" pitchFamily="34" charset="0"/>
                <a:cs typeface="Arial" pitchFamily="34" charset="0"/>
              </a:rPr>
              <a:t>potrivit</a:t>
            </a:r>
            <a:r>
              <a:rPr lang="en-US" sz="3400" dirty="0" smtClean="0">
                <a:latin typeface="Arial" pitchFamily="34" charset="0"/>
                <a:cs typeface="Arial" pitchFamily="34" charset="0"/>
              </a:rPr>
              <a:t>e</a:t>
            </a:r>
            <a:r>
              <a:rPr lang="vi-VN" sz="3400" dirty="0" smtClean="0">
                <a:latin typeface="Arial" pitchFamily="34" charset="0"/>
                <a:cs typeface="Arial" pitchFamily="34" charset="0"/>
              </a:rPr>
              <a:t> </a:t>
            </a:r>
            <a:r>
              <a:rPr lang="vi-VN" sz="3400" dirty="0">
                <a:latin typeface="Arial" pitchFamily="34" charset="0"/>
                <a:cs typeface="Arial" pitchFamily="34" charset="0"/>
              </a:rPr>
              <a:t>pentru </a:t>
            </a:r>
            <a:r>
              <a:rPr lang="en-US" sz="3400" dirty="0" smtClean="0">
                <a:latin typeface="Arial" pitchFamily="34" charset="0"/>
                <a:cs typeface="Arial" pitchFamily="34" charset="0"/>
              </a:rPr>
              <a:t>tipurile respective de </a:t>
            </a:r>
            <a:r>
              <a:rPr lang="vi-VN" sz="3400" dirty="0" smtClean="0">
                <a:latin typeface="Arial" pitchFamily="34" charset="0"/>
                <a:cs typeface="Arial" pitchFamily="34" charset="0"/>
              </a:rPr>
              <a:t>deșeuri.</a:t>
            </a:r>
            <a:endParaRPr lang="en-US" sz="3400" dirty="0" smtClean="0">
              <a:latin typeface="Arial" pitchFamily="34" charset="0"/>
              <a:cs typeface="Arial" pitchFamily="34" charset="0"/>
            </a:endParaRPr>
          </a:p>
          <a:p>
            <a:pPr algn="just"/>
            <a:endParaRPr lang="vi-VN" sz="3400" dirty="0">
              <a:latin typeface="Arial" pitchFamily="34" charset="0"/>
              <a:cs typeface="Arial" pitchFamily="34" charset="0"/>
            </a:endParaRPr>
          </a:p>
          <a:p>
            <a:pPr algn="just"/>
            <a:r>
              <a:rPr lang="vi-VN" sz="3400" dirty="0">
                <a:latin typeface="Arial" pitchFamily="34" charset="0"/>
                <a:cs typeface="Arial" pitchFamily="34" charset="0"/>
              </a:rPr>
              <a:t>Dacă, de exemplu, aveți un proces </a:t>
            </a:r>
            <a:r>
              <a:rPr lang="en-US" sz="3400" dirty="0" smtClean="0">
                <a:latin typeface="Arial" pitchFamily="34" charset="0"/>
                <a:cs typeface="Arial" pitchFamily="34" charset="0"/>
              </a:rPr>
              <a:t>privind </a:t>
            </a:r>
            <a:r>
              <a:rPr lang="vi-VN" sz="3400" dirty="0" smtClean="0">
                <a:latin typeface="Arial" pitchFamily="34" charset="0"/>
                <a:cs typeface="Arial" pitchFamily="34" charset="0"/>
              </a:rPr>
              <a:t>tratament</a:t>
            </a:r>
            <a:r>
              <a:rPr lang="en-US" sz="3400" dirty="0" smtClean="0">
                <a:latin typeface="Arial" pitchFamily="34" charset="0"/>
                <a:cs typeface="Arial" pitchFamily="34" charset="0"/>
              </a:rPr>
              <a:t>ul chimic</a:t>
            </a:r>
            <a:r>
              <a:rPr lang="vi-VN" sz="3400" dirty="0" smtClean="0">
                <a:latin typeface="Arial" pitchFamily="34" charset="0"/>
                <a:cs typeface="Arial" pitchFamily="34" charset="0"/>
              </a:rPr>
              <a:t> </a:t>
            </a:r>
            <a:r>
              <a:rPr lang="en-US" sz="3400" dirty="0" smtClean="0">
                <a:latin typeface="Arial" pitchFamily="34" charset="0"/>
                <a:cs typeface="Arial" pitchFamily="34" charset="0"/>
              </a:rPr>
              <a:t>al unei </a:t>
            </a:r>
            <a:r>
              <a:rPr lang="vi-VN" sz="3400" dirty="0" smtClean="0">
                <a:latin typeface="Arial" pitchFamily="34" charset="0"/>
                <a:cs typeface="Arial" pitchFamily="34" charset="0"/>
              </a:rPr>
              <a:t>suprafaț</a:t>
            </a:r>
            <a:r>
              <a:rPr lang="en-US" sz="3400" dirty="0" smtClean="0">
                <a:latin typeface="Arial" pitchFamily="34" charset="0"/>
                <a:cs typeface="Arial" pitchFamily="34" charset="0"/>
              </a:rPr>
              <a:t>e,</a:t>
            </a:r>
            <a:r>
              <a:rPr lang="vi-VN" sz="3400" dirty="0" smtClean="0">
                <a:latin typeface="Arial" pitchFamily="34" charset="0"/>
                <a:cs typeface="Arial" pitchFamily="34" charset="0"/>
              </a:rPr>
              <a:t> </a:t>
            </a:r>
            <a:r>
              <a:rPr lang="vi-VN" sz="3400" dirty="0">
                <a:latin typeface="Arial" pitchFamily="34" charset="0"/>
                <a:cs typeface="Arial" pitchFamily="34" charset="0"/>
              </a:rPr>
              <a:t>care </a:t>
            </a:r>
            <a:r>
              <a:rPr lang="en-US" sz="3400" dirty="0" smtClean="0">
                <a:latin typeface="Arial" pitchFamily="34" charset="0"/>
                <a:cs typeface="Arial" pitchFamily="34" charset="0"/>
              </a:rPr>
              <a:t>poate </a:t>
            </a:r>
            <a:r>
              <a:rPr lang="vi-VN" sz="3400" dirty="0">
                <a:latin typeface="Arial" pitchFamily="34" charset="0"/>
                <a:cs typeface="Arial" pitchFamily="34" charset="0"/>
              </a:rPr>
              <a:t>produce deșeuri </a:t>
            </a:r>
            <a:r>
              <a:rPr lang="en-US" sz="3400" dirty="0" smtClean="0">
                <a:latin typeface="Arial" pitchFamily="34" charset="0"/>
                <a:cs typeface="Arial" pitchFamily="34" charset="0"/>
              </a:rPr>
              <a:t>- </a:t>
            </a:r>
            <a:r>
              <a:rPr lang="vi-VN" sz="3400" dirty="0" smtClean="0">
                <a:latin typeface="Arial" pitchFamily="34" charset="0"/>
                <a:cs typeface="Arial" pitchFamily="34" charset="0"/>
              </a:rPr>
              <a:t>ape </a:t>
            </a:r>
            <a:r>
              <a:rPr lang="vi-VN" sz="3400" dirty="0">
                <a:latin typeface="Arial" pitchFamily="34" charset="0"/>
                <a:cs typeface="Arial" pitchFamily="34" charset="0"/>
              </a:rPr>
              <a:t>de clătire </a:t>
            </a:r>
            <a:r>
              <a:rPr lang="vi-VN" sz="3400" dirty="0" smtClean="0">
                <a:latin typeface="Arial" pitchFamily="34" charset="0"/>
                <a:cs typeface="Arial" pitchFamily="34" charset="0"/>
              </a:rPr>
              <a:t>apoase, a</a:t>
            </a:r>
            <a:r>
              <a:rPr lang="en-US" sz="3400" dirty="0" smtClean="0">
                <a:latin typeface="Arial" pitchFamily="34" charset="0"/>
                <a:cs typeface="Arial" pitchFamily="34" charset="0"/>
              </a:rPr>
              <a:t>cestea ar</a:t>
            </a:r>
            <a:r>
              <a:rPr lang="vi-VN" sz="3400" dirty="0" smtClean="0">
                <a:latin typeface="Arial" pitchFamily="34" charset="0"/>
                <a:cs typeface="Arial" pitchFamily="34" charset="0"/>
              </a:rPr>
              <a:t> </a:t>
            </a:r>
            <a:r>
              <a:rPr lang="vi-VN" sz="3400" dirty="0">
                <a:latin typeface="Arial" pitchFamily="34" charset="0"/>
                <a:cs typeface="Arial" pitchFamily="34" charset="0"/>
              </a:rPr>
              <a:t>putea să </a:t>
            </a:r>
            <a:r>
              <a:rPr lang="en-US" sz="3400" dirty="0" smtClean="0">
                <a:latin typeface="Arial" pitchFamily="34" charset="0"/>
                <a:cs typeface="Arial" pitchFamily="34" charset="0"/>
              </a:rPr>
              <a:t>fie la</a:t>
            </a:r>
            <a:r>
              <a:rPr lang="vi-VN" sz="3400" dirty="0" smtClean="0">
                <a:latin typeface="Arial" pitchFamily="34" charset="0"/>
                <a:cs typeface="Arial" pitchFamily="34" charset="0"/>
              </a:rPr>
              <a:t> codul:</a:t>
            </a:r>
            <a:endParaRPr lang="en-US" sz="3400" dirty="0" smtClean="0">
              <a:latin typeface="Arial" pitchFamily="34" charset="0"/>
              <a:cs typeface="Arial" pitchFamily="34" charset="0"/>
            </a:endParaRPr>
          </a:p>
          <a:p>
            <a:pPr algn="just"/>
            <a:r>
              <a:rPr lang="en-US" sz="3400" dirty="0" smtClean="0">
                <a:solidFill>
                  <a:srgbClr val="0033CC"/>
                </a:solidFill>
                <a:latin typeface="Arial" pitchFamily="34" charset="0"/>
                <a:cs typeface="Arial" pitchFamily="34" charset="0"/>
              </a:rPr>
              <a:t>11 </a:t>
            </a:r>
            <a:r>
              <a:rPr lang="en-US" sz="3400" dirty="0">
                <a:solidFill>
                  <a:srgbClr val="0033CC"/>
                </a:solidFill>
                <a:latin typeface="Arial" pitchFamily="34" charset="0"/>
                <a:cs typeface="Arial" pitchFamily="34" charset="0"/>
              </a:rPr>
              <a:t>01 11* aqueous rinsing liquids containing hazardous substances MH </a:t>
            </a:r>
          </a:p>
          <a:p>
            <a:pPr algn="just"/>
            <a:r>
              <a:rPr lang="en-US" sz="3400" dirty="0">
                <a:solidFill>
                  <a:srgbClr val="00B050"/>
                </a:solidFill>
                <a:latin typeface="Arial" pitchFamily="34" charset="0"/>
                <a:cs typeface="Arial" pitchFamily="34" charset="0"/>
              </a:rPr>
              <a:t>11 01 12 aqueous rinsing liquids other than those mentioned in 11 01 11 MN </a:t>
            </a:r>
          </a:p>
          <a:p>
            <a:pPr algn="just"/>
            <a:r>
              <a:rPr lang="vi-VN" sz="3400" b="1" u="sng" dirty="0">
                <a:solidFill>
                  <a:schemeClr val="tx2">
                    <a:lumMod val="60000"/>
                    <a:lumOff val="40000"/>
                  </a:schemeClr>
                </a:solidFill>
                <a:latin typeface="Arial" pitchFamily="34" charset="0"/>
                <a:cs typeface="Arial" pitchFamily="34" charset="0"/>
              </a:rPr>
              <a:t>Pasul 5</a:t>
            </a:r>
            <a:r>
              <a:rPr lang="vi-VN" sz="3400" dirty="0">
                <a:latin typeface="Arial" pitchFamily="34" charset="0"/>
                <a:cs typeface="Arial" pitchFamily="34" charset="0"/>
              </a:rPr>
              <a:t> explică modul de a decide </a:t>
            </a:r>
            <a:r>
              <a:rPr lang="en-US" sz="3400" dirty="0" smtClean="0">
                <a:latin typeface="Arial" pitchFamily="34" charset="0"/>
                <a:cs typeface="Arial" pitchFamily="34" charset="0"/>
              </a:rPr>
              <a:t>pe </a:t>
            </a:r>
            <a:r>
              <a:rPr lang="vi-VN" sz="3400" dirty="0" smtClean="0">
                <a:latin typeface="Arial" pitchFamily="34" charset="0"/>
                <a:cs typeface="Arial" pitchFamily="34" charset="0"/>
              </a:rPr>
              <a:t>care </a:t>
            </a:r>
            <a:r>
              <a:rPr lang="vi-VN" sz="3400" dirty="0">
                <a:latin typeface="Arial" pitchFamily="34" charset="0"/>
                <a:cs typeface="Arial" pitchFamily="34" charset="0"/>
              </a:rPr>
              <a:t>dintre aceste intrări trebuie să </a:t>
            </a:r>
            <a:r>
              <a:rPr lang="en-US" sz="3400" dirty="0" smtClean="0">
                <a:latin typeface="Arial" pitchFamily="34" charset="0"/>
                <a:cs typeface="Arial" pitchFamily="34" charset="0"/>
              </a:rPr>
              <a:t>o </a:t>
            </a:r>
            <a:r>
              <a:rPr lang="vi-VN" sz="3400" dirty="0" smtClean="0">
                <a:latin typeface="Arial" pitchFamily="34" charset="0"/>
                <a:cs typeface="Arial" pitchFamily="34" charset="0"/>
              </a:rPr>
              <a:t>alegeți</a:t>
            </a:r>
            <a:r>
              <a:rPr lang="vi-VN" sz="3400" dirty="0">
                <a:latin typeface="Arial" pitchFamily="34" charset="0"/>
                <a:cs typeface="Arial" pitchFamily="34" charset="0"/>
              </a:rPr>
              <a:t>.</a:t>
            </a:r>
          </a:p>
          <a:p>
            <a:pPr algn="just"/>
            <a:endParaRPr lang="en-US" sz="3400" b="1" u="sng" dirty="0" smtClean="0">
              <a:solidFill>
                <a:schemeClr val="tx2">
                  <a:lumMod val="60000"/>
                  <a:lumOff val="40000"/>
                </a:schemeClr>
              </a:solidFill>
              <a:latin typeface="Arial" pitchFamily="34" charset="0"/>
              <a:cs typeface="Arial" pitchFamily="34" charset="0"/>
            </a:endParaRPr>
          </a:p>
          <a:p>
            <a:pPr algn="just"/>
            <a:r>
              <a:rPr lang="vi-VN" sz="3400" dirty="0">
                <a:latin typeface="Arial" pitchFamily="34" charset="0"/>
                <a:cs typeface="Arial" pitchFamily="34" charset="0"/>
              </a:rPr>
              <a:t>Nu trebuie să utilizați </a:t>
            </a:r>
            <a:r>
              <a:rPr lang="en-US" sz="3400" dirty="0" smtClean="0">
                <a:latin typeface="Arial" pitchFamily="34" charset="0"/>
                <a:cs typeface="Arial" pitchFamily="34" charset="0"/>
              </a:rPr>
              <a:t>pentru </a:t>
            </a:r>
            <a:r>
              <a:rPr lang="vi-VN" sz="3400" dirty="0" smtClean="0">
                <a:latin typeface="Arial" pitchFamily="34" charset="0"/>
                <a:cs typeface="Arial" pitchFamily="34" charset="0"/>
              </a:rPr>
              <a:t>orice </a:t>
            </a:r>
            <a:r>
              <a:rPr lang="vi-VN" sz="3400" dirty="0">
                <a:latin typeface="Arial" pitchFamily="34" charset="0"/>
                <a:cs typeface="Arial" pitchFamily="34" charset="0"/>
              </a:rPr>
              <a:t>intrare </a:t>
            </a:r>
            <a:r>
              <a:rPr lang="en-US" sz="3400" dirty="0" smtClean="0">
                <a:latin typeface="Arial" pitchFamily="34" charset="0"/>
                <a:cs typeface="Arial" pitchFamily="34" charset="0"/>
              </a:rPr>
              <a:t>un cod</a:t>
            </a:r>
            <a:r>
              <a:rPr lang="vi-VN" sz="3400" dirty="0" smtClean="0">
                <a:latin typeface="Arial" pitchFamily="34" charset="0"/>
                <a:cs typeface="Arial" pitchFamily="34" charset="0"/>
              </a:rPr>
              <a:t> </a:t>
            </a:r>
            <a:r>
              <a:rPr lang="vi-VN" sz="3400" dirty="0">
                <a:latin typeface="Arial" pitchFamily="34" charset="0"/>
                <a:cs typeface="Arial" pitchFamily="34" charset="0"/>
              </a:rPr>
              <a:t>șase </a:t>
            </a:r>
            <a:r>
              <a:rPr lang="vi-VN" sz="3400" dirty="0" smtClean="0">
                <a:latin typeface="Arial" pitchFamily="34" charset="0"/>
                <a:cs typeface="Arial" pitchFamily="34" charset="0"/>
              </a:rPr>
              <a:t>cifre</a:t>
            </a:r>
            <a:r>
              <a:rPr lang="en-US" sz="3400" dirty="0" smtClean="0">
                <a:latin typeface="Arial" pitchFamily="34" charset="0"/>
                <a:cs typeface="Arial" pitchFamily="34" charset="0"/>
              </a:rPr>
              <a:t>, care se termina</a:t>
            </a:r>
            <a:r>
              <a:rPr lang="vi-VN" sz="3400" dirty="0" smtClean="0">
                <a:latin typeface="Arial" pitchFamily="34" charset="0"/>
                <a:cs typeface="Arial" pitchFamily="34" charset="0"/>
              </a:rPr>
              <a:t> </a:t>
            </a:r>
            <a:r>
              <a:rPr lang="vi-VN" sz="3400" dirty="0">
                <a:latin typeface="Arial" pitchFamily="34" charset="0"/>
                <a:cs typeface="Arial" pitchFamily="34" charset="0"/>
              </a:rPr>
              <a:t>în "99" de la capitolele considerate </a:t>
            </a:r>
            <a:r>
              <a:rPr lang="en-US" sz="3400" dirty="0" smtClean="0">
                <a:latin typeface="Arial" pitchFamily="34" charset="0"/>
                <a:cs typeface="Arial" pitchFamily="34" charset="0"/>
              </a:rPr>
              <a:t>chiar din</a:t>
            </a:r>
            <a:r>
              <a:rPr lang="vi-VN" sz="3400" dirty="0" smtClean="0">
                <a:latin typeface="Arial" pitchFamily="34" charset="0"/>
                <a:cs typeface="Arial" pitchFamily="34" charset="0"/>
              </a:rPr>
              <a:t> </a:t>
            </a:r>
            <a:r>
              <a:rPr lang="vi-VN" sz="3400" dirty="0">
                <a:latin typeface="Arial" pitchFamily="34" charset="0"/>
                <a:cs typeface="Arial" pitchFamily="34" charset="0"/>
              </a:rPr>
              <a:t>pasul 1, deoarece </a:t>
            </a:r>
            <a:r>
              <a:rPr lang="en-US" sz="3400" dirty="0" smtClean="0">
                <a:latin typeface="Arial" pitchFamily="34" charset="0"/>
                <a:cs typeface="Arial" pitchFamily="34" charset="0"/>
              </a:rPr>
              <a:t>este posibil sa gasiti </a:t>
            </a:r>
            <a:r>
              <a:rPr lang="vi-VN" sz="3400" dirty="0" smtClean="0">
                <a:latin typeface="Arial" pitchFamily="34" charset="0"/>
                <a:cs typeface="Arial" pitchFamily="34" charset="0"/>
              </a:rPr>
              <a:t>intrări </a:t>
            </a:r>
            <a:r>
              <a:rPr lang="vi-VN" sz="3400" dirty="0">
                <a:latin typeface="Arial" pitchFamily="34" charset="0"/>
                <a:cs typeface="Arial" pitchFamily="34" charset="0"/>
              </a:rPr>
              <a:t>mai adecvate </a:t>
            </a:r>
            <a:r>
              <a:rPr lang="vi-VN" sz="3400" dirty="0" smtClean="0">
                <a:latin typeface="Arial" pitchFamily="34" charset="0"/>
                <a:cs typeface="Arial" pitchFamily="34" charset="0"/>
              </a:rPr>
              <a:t>în </a:t>
            </a:r>
            <a:r>
              <a:rPr lang="vi-VN" sz="3400" dirty="0">
                <a:latin typeface="Arial" pitchFamily="34" charset="0"/>
                <a:cs typeface="Arial" pitchFamily="34" charset="0"/>
              </a:rPr>
              <a:t>alte capitole. </a:t>
            </a:r>
            <a:r>
              <a:rPr lang="en-US" sz="3400" dirty="0" smtClean="0">
                <a:latin typeface="Arial" pitchFamily="34" charset="0"/>
                <a:cs typeface="Arial" pitchFamily="34" charset="0"/>
              </a:rPr>
              <a:t>In acest caz va rugam sa </a:t>
            </a:r>
            <a:r>
              <a:rPr lang="en-US" sz="3400" dirty="0">
                <a:latin typeface="Arial" pitchFamily="34" charset="0"/>
                <a:cs typeface="Arial" pitchFamily="34" charset="0"/>
              </a:rPr>
              <a:t>c</a:t>
            </a:r>
            <a:r>
              <a:rPr lang="vi-VN" sz="3400" dirty="0" smtClean="0">
                <a:latin typeface="Arial" pitchFamily="34" charset="0"/>
                <a:cs typeface="Arial" pitchFamily="34" charset="0"/>
              </a:rPr>
              <a:t>onsultați </a:t>
            </a:r>
            <a:r>
              <a:rPr lang="vi-VN" sz="3400" b="1" u="sng" dirty="0">
                <a:solidFill>
                  <a:schemeClr val="tx2">
                    <a:lumMod val="60000"/>
                    <a:lumOff val="40000"/>
                  </a:schemeClr>
                </a:solidFill>
                <a:latin typeface="Arial" pitchFamily="34" charset="0"/>
                <a:cs typeface="Arial" pitchFamily="34" charset="0"/>
              </a:rPr>
              <a:t>pasul 4</a:t>
            </a:r>
            <a:r>
              <a:rPr lang="vi-VN" sz="3400" dirty="0">
                <a:latin typeface="Arial" pitchFamily="34" charset="0"/>
                <a:cs typeface="Arial" pitchFamily="34" charset="0"/>
              </a:rPr>
              <a:t>. </a:t>
            </a:r>
            <a:endParaRPr lang="en-US" sz="3400" b="1" dirty="0">
              <a:solidFill>
                <a:srgbClr val="002060"/>
              </a:solidFill>
              <a:latin typeface="Arial" pitchFamily="34" charset="0"/>
              <a:cs typeface="Arial" pitchFamily="34" charset="0"/>
            </a:endParaRPr>
          </a:p>
          <a:p>
            <a:pPr algn="just"/>
            <a:endParaRPr lang="en-US" dirty="0">
              <a:latin typeface="Arial" pitchFamily="34" charset="0"/>
              <a:cs typeface="Arial" pitchFamily="34" charset="0"/>
            </a:endParaRPr>
          </a:p>
        </p:txBody>
      </p:sp>
    </p:spTree>
    <p:extLst>
      <p:ext uri="{BB962C8B-B14F-4D97-AF65-F5344CB8AC3E}">
        <p14:creationId xmlns:p14="http://schemas.microsoft.com/office/powerpoint/2010/main" val="4004499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1800" b="1" dirty="0">
                <a:solidFill>
                  <a:schemeClr val="accent1">
                    <a:lumMod val="60000"/>
                    <a:lumOff val="40000"/>
                  </a:schemeClr>
                </a:solidFill>
                <a:latin typeface="Arial Black" pitchFamily="34" charset="0"/>
              </a:rPr>
              <a:t>AGENTIA NATIONALA PENTRU PROTECTIA MEDIULUI </a:t>
            </a:r>
            <a:br>
              <a:rPr lang="en-US" sz="1800" b="1" dirty="0">
                <a:solidFill>
                  <a:schemeClr val="accent1">
                    <a:lumMod val="60000"/>
                    <a:lumOff val="40000"/>
                  </a:schemeClr>
                </a:solidFill>
                <a:latin typeface="Arial Black" pitchFamily="34" charset="0"/>
              </a:rPr>
            </a:br>
            <a:r>
              <a:rPr lang="en-US" sz="1800" b="1" dirty="0">
                <a:solidFill>
                  <a:schemeClr val="accent1">
                    <a:lumMod val="60000"/>
                    <a:lumOff val="40000"/>
                  </a:schemeClr>
                </a:solidFill>
                <a:latin typeface="Arial Black" pitchFamily="34" charset="0"/>
              </a:rPr>
              <a:t>DIRECTIA DESEURI SI SUBSTANTE CHIMICE PERICULOASE</a:t>
            </a:r>
            <a:br>
              <a:rPr lang="en-US" sz="1800" b="1" dirty="0">
                <a:solidFill>
                  <a:schemeClr val="accent1">
                    <a:lumMod val="60000"/>
                    <a:lumOff val="40000"/>
                  </a:schemeClr>
                </a:solidFill>
                <a:latin typeface="Arial Black" pitchFamily="34" charset="0"/>
              </a:rPr>
            </a:br>
            <a:endParaRPr lang="en-US" sz="1800" dirty="0"/>
          </a:p>
        </p:txBody>
      </p:sp>
      <p:sp>
        <p:nvSpPr>
          <p:cNvPr id="3" name="Content Placeholder 2"/>
          <p:cNvSpPr>
            <a:spLocks noGrp="1"/>
          </p:cNvSpPr>
          <p:nvPr>
            <p:ph idx="1"/>
          </p:nvPr>
        </p:nvSpPr>
        <p:spPr/>
        <p:txBody>
          <a:bodyPr>
            <a:normAutofit fontScale="77500" lnSpcReduction="20000"/>
          </a:bodyPr>
          <a:lstStyle/>
          <a:p>
            <a:r>
              <a:rPr lang="en-US" b="1" u="sng" dirty="0" smtClean="0">
                <a:solidFill>
                  <a:schemeClr val="tx2">
                    <a:lumMod val="60000"/>
                    <a:lumOff val="40000"/>
                  </a:schemeClr>
                </a:solidFill>
                <a:latin typeface="Arial" pitchFamily="34" charset="0"/>
                <a:cs typeface="Arial" pitchFamily="34" charset="0"/>
              </a:rPr>
              <a:t>Pasul 2</a:t>
            </a:r>
            <a:r>
              <a:rPr lang="en-US" b="1" dirty="0" smtClean="0">
                <a:solidFill>
                  <a:schemeClr val="tx2">
                    <a:lumMod val="60000"/>
                    <a:lumOff val="40000"/>
                  </a:schemeClr>
                </a:solidFill>
                <a:latin typeface="Arial" pitchFamily="34" charset="0"/>
                <a:cs typeface="Arial" pitchFamily="34" charset="0"/>
              </a:rPr>
              <a:t>- </a:t>
            </a:r>
            <a:r>
              <a:rPr lang="en-US" b="1" dirty="0">
                <a:solidFill>
                  <a:schemeClr val="tx2">
                    <a:lumMod val="60000"/>
                    <a:lumOff val="40000"/>
                  </a:schemeClr>
                </a:solidFill>
                <a:latin typeface="Arial" pitchFamily="34" charset="0"/>
                <a:cs typeface="Arial" pitchFamily="34" charset="0"/>
              </a:rPr>
              <a:t>Identificarea de sursei generatoare de deșeuri (C</a:t>
            </a:r>
            <a:r>
              <a:rPr lang="vi-VN" b="1" dirty="0">
                <a:solidFill>
                  <a:schemeClr val="tx2">
                    <a:lumMod val="60000"/>
                    <a:lumOff val="40000"/>
                  </a:schemeClr>
                </a:solidFill>
                <a:latin typeface="Arial" pitchFamily="34" charset="0"/>
                <a:cs typeface="Arial" pitchFamily="34" charset="0"/>
              </a:rPr>
              <a:t>apitolele </a:t>
            </a:r>
            <a:r>
              <a:rPr lang="vi-VN" b="1" dirty="0" smtClean="0">
                <a:solidFill>
                  <a:schemeClr val="tx2">
                    <a:lumMod val="60000"/>
                    <a:lumOff val="40000"/>
                  </a:schemeClr>
                </a:solidFill>
                <a:latin typeface="Arial" pitchFamily="34" charset="0"/>
                <a:cs typeface="Arial" pitchFamily="34" charset="0"/>
              </a:rPr>
              <a:t>1</a:t>
            </a:r>
            <a:r>
              <a:rPr lang="en-US" b="1" dirty="0" smtClean="0">
                <a:solidFill>
                  <a:schemeClr val="tx2">
                    <a:lumMod val="60000"/>
                    <a:lumOff val="40000"/>
                  </a:schemeClr>
                </a:solidFill>
                <a:latin typeface="Arial" pitchFamily="34" charset="0"/>
                <a:cs typeface="Arial" pitchFamily="34" charset="0"/>
              </a:rPr>
              <a:t>3,14</a:t>
            </a:r>
            <a:r>
              <a:rPr lang="vi-VN" b="1" dirty="0" smtClean="0">
                <a:solidFill>
                  <a:schemeClr val="tx2">
                    <a:lumMod val="60000"/>
                    <a:lumOff val="40000"/>
                  </a:schemeClr>
                </a:solidFill>
                <a:latin typeface="Arial" pitchFamily="34" charset="0"/>
                <a:cs typeface="Arial" pitchFamily="34" charset="0"/>
              </a:rPr>
              <a:t> și 1</a:t>
            </a:r>
            <a:r>
              <a:rPr lang="en-US" b="1" dirty="0" smtClean="0">
                <a:solidFill>
                  <a:schemeClr val="tx2">
                    <a:lumMod val="60000"/>
                    <a:lumOff val="40000"/>
                  </a:schemeClr>
                </a:solidFill>
                <a:latin typeface="Arial" pitchFamily="34" charset="0"/>
                <a:cs typeface="Arial" pitchFamily="34" charset="0"/>
              </a:rPr>
              <a:t>5)</a:t>
            </a:r>
            <a:endParaRPr lang="en-US" b="1" dirty="0">
              <a:solidFill>
                <a:schemeClr val="tx2">
                  <a:lumMod val="60000"/>
                  <a:lumOff val="40000"/>
                </a:schemeClr>
              </a:solidFill>
              <a:latin typeface="Arial" pitchFamily="34" charset="0"/>
              <a:cs typeface="Arial" pitchFamily="34" charset="0"/>
            </a:endParaRPr>
          </a:p>
          <a:p>
            <a:endParaRPr lang="vi-VN" b="1" dirty="0">
              <a:latin typeface="Arial" pitchFamily="34" charset="0"/>
              <a:cs typeface="Arial" pitchFamily="34" charset="0"/>
            </a:endParaRPr>
          </a:p>
          <a:p>
            <a:r>
              <a:rPr lang="en-US" dirty="0" smtClean="0"/>
              <a:t>In cazul in care deseul nu este listat </a:t>
            </a:r>
            <a:r>
              <a:rPr lang="vi-VN" dirty="0" smtClean="0"/>
              <a:t>în </a:t>
            </a:r>
            <a:r>
              <a:rPr lang="vi-VN" dirty="0"/>
              <a:t>capitolele 01 și 12 sau 17 la 20, atunci ar trebui să verificați capitole 13, 14 și 15 pentru a vedea dacă </a:t>
            </a:r>
            <a:r>
              <a:rPr lang="vi-VN" dirty="0" smtClean="0"/>
              <a:t>deșeu</a:t>
            </a:r>
            <a:r>
              <a:rPr lang="en-US" dirty="0" smtClean="0"/>
              <a:t>l</a:t>
            </a:r>
            <a:r>
              <a:rPr lang="vi-VN" dirty="0" smtClean="0"/>
              <a:t> </a:t>
            </a:r>
            <a:r>
              <a:rPr lang="vi-VN" dirty="0"/>
              <a:t>este listat </a:t>
            </a:r>
            <a:r>
              <a:rPr lang="vi-VN" dirty="0" smtClean="0"/>
              <a:t>a</a:t>
            </a:r>
            <a:r>
              <a:rPr lang="en-US" dirty="0" smtClean="0"/>
              <a:t>ici</a:t>
            </a:r>
            <a:r>
              <a:rPr lang="vi-VN" dirty="0" smtClean="0"/>
              <a:t>. </a:t>
            </a:r>
            <a:r>
              <a:rPr lang="vi-VN" dirty="0"/>
              <a:t>Codurile "99</a:t>
            </a:r>
            <a:r>
              <a:rPr lang="vi-VN" dirty="0" smtClean="0"/>
              <a:t>" </a:t>
            </a:r>
            <a:r>
              <a:rPr lang="en-US" dirty="0" smtClean="0"/>
              <a:t>din</a:t>
            </a:r>
            <a:r>
              <a:rPr lang="vi-VN" dirty="0" smtClean="0"/>
              <a:t> </a:t>
            </a:r>
            <a:r>
              <a:rPr lang="vi-VN" dirty="0"/>
              <a:t>capitolele 13, 14 și 15 pot fi luate în considerare</a:t>
            </a:r>
            <a:r>
              <a:rPr lang="vi-VN" dirty="0" smtClean="0"/>
              <a:t>.</a:t>
            </a:r>
            <a:endParaRPr lang="en-US" dirty="0" smtClean="0"/>
          </a:p>
          <a:p>
            <a:r>
              <a:rPr lang="vi-VN" dirty="0"/>
              <a:t>Aceste capitole conțin </a:t>
            </a:r>
            <a:r>
              <a:rPr lang="vi-VN" dirty="0" smtClean="0"/>
              <a:t>subcapitole</a:t>
            </a:r>
            <a:r>
              <a:rPr lang="en-US" dirty="0" smtClean="0"/>
              <a:t>le</a:t>
            </a:r>
            <a:r>
              <a:rPr lang="vi-VN" dirty="0" smtClean="0"/>
              <a:t> </a:t>
            </a:r>
            <a:r>
              <a:rPr lang="vi-VN" dirty="0"/>
              <a:t>și </a:t>
            </a:r>
            <a:r>
              <a:rPr lang="vi-VN" dirty="0" smtClean="0"/>
              <a:t>coduri</a:t>
            </a:r>
            <a:r>
              <a:rPr lang="en-US" dirty="0" smtClean="0"/>
              <a:t>le</a:t>
            </a:r>
            <a:r>
              <a:rPr lang="vi-VN" dirty="0" smtClean="0"/>
              <a:t> </a:t>
            </a:r>
            <a:r>
              <a:rPr lang="vi-VN" dirty="0"/>
              <a:t>pentru:</a:t>
            </a:r>
          </a:p>
          <a:p>
            <a:pPr lvl="1"/>
            <a:r>
              <a:rPr lang="en-US" dirty="0"/>
              <a:t>d</a:t>
            </a:r>
            <a:r>
              <a:rPr lang="en-US" dirty="0" smtClean="0"/>
              <a:t>eseuri de </a:t>
            </a:r>
            <a:r>
              <a:rPr lang="vi-VN" dirty="0" smtClean="0"/>
              <a:t>uleiuri și combustibili</a:t>
            </a:r>
            <a:r>
              <a:rPr lang="en-US" dirty="0" smtClean="0"/>
              <a:t>;</a:t>
            </a:r>
            <a:endParaRPr lang="vi-VN" dirty="0"/>
          </a:p>
          <a:p>
            <a:pPr lvl="1"/>
            <a:r>
              <a:rPr lang="en-US" dirty="0"/>
              <a:t>d</a:t>
            </a:r>
            <a:r>
              <a:rPr lang="en-US" dirty="0" smtClean="0"/>
              <a:t>eseuri de </a:t>
            </a:r>
            <a:r>
              <a:rPr lang="vi-VN" dirty="0" smtClean="0"/>
              <a:t>solvenți </a:t>
            </a:r>
            <a:r>
              <a:rPr lang="vi-VN" dirty="0"/>
              <a:t>și agenți </a:t>
            </a:r>
            <a:r>
              <a:rPr lang="vi-VN" dirty="0" smtClean="0"/>
              <a:t>frigorifici</a:t>
            </a:r>
            <a:r>
              <a:rPr lang="en-US" dirty="0" smtClean="0"/>
              <a:t>;</a:t>
            </a:r>
            <a:endParaRPr lang="vi-VN" dirty="0"/>
          </a:p>
          <a:p>
            <a:pPr lvl="1"/>
            <a:r>
              <a:rPr lang="vi-VN" dirty="0" smtClean="0"/>
              <a:t>deșeurile </a:t>
            </a:r>
            <a:r>
              <a:rPr lang="vi-VN" dirty="0"/>
              <a:t>de ambalaje, absorbanți, materiale filtrante, materiale de lustruire și îmbrăcăminte de </a:t>
            </a:r>
            <a:r>
              <a:rPr lang="vi-VN" dirty="0" smtClean="0"/>
              <a:t>protecție</a:t>
            </a:r>
            <a:r>
              <a:rPr lang="en-US" dirty="0" smtClean="0"/>
              <a:t>.</a:t>
            </a:r>
            <a:endParaRPr lang="en-US" dirty="0"/>
          </a:p>
          <a:p>
            <a:endParaRPr lang="en-US" b="1" dirty="0" smtClean="0">
              <a:solidFill>
                <a:srgbClr val="002060"/>
              </a:solidFill>
            </a:endParaRPr>
          </a:p>
        </p:txBody>
      </p:sp>
    </p:spTree>
    <p:extLst>
      <p:ext uri="{BB962C8B-B14F-4D97-AF65-F5344CB8AC3E}">
        <p14:creationId xmlns:p14="http://schemas.microsoft.com/office/powerpoint/2010/main" val="2490910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1800" b="1" dirty="0">
                <a:solidFill>
                  <a:schemeClr val="accent1">
                    <a:lumMod val="60000"/>
                    <a:lumOff val="40000"/>
                  </a:schemeClr>
                </a:solidFill>
                <a:latin typeface="Arial Black" pitchFamily="34" charset="0"/>
              </a:rPr>
              <a:t>AGENTIA NATIONALA PENTRU PROTECTIA MEDIULUI </a:t>
            </a:r>
            <a:br>
              <a:rPr lang="en-US" sz="1800" b="1" dirty="0">
                <a:solidFill>
                  <a:schemeClr val="accent1">
                    <a:lumMod val="60000"/>
                    <a:lumOff val="40000"/>
                  </a:schemeClr>
                </a:solidFill>
                <a:latin typeface="Arial Black" pitchFamily="34" charset="0"/>
              </a:rPr>
            </a:br>
            <a:r>
              <a:rPr lang="en-US" sz="1800" b="1" dirty="0">
                <a:solidFill>
                  <a:schemeClr val="accent1">
                    <a:lumMod val="60000"/>
                    <a:lumOff val="40000"/>
                  </a:schemeClr>
                </a:solidFill>
                <a:latin typeface="Arial Black" pitchFamily="34" charset="0"/>
              </a:rPr>
              <a:t>DIRECTIA DESEURI SI SUBSTANTE CHIMICE PERICULOASE</a:t>
            </a:r>
            <a:br>
              <a:rPr lang="en-US" sz="1800" b="1" dirty="0">
                <a:solidFill>
                  <a:schemeClr val="accent1">
                    <a:lumMod val="60000"/>
                    <a:lumOff val="40000"/>
                  </a:schemeClr>
                </a:solidFill>
                <a:latin typeface="Arial Black" pitchFamily="34" charset="0"/>
              </a:rPr>
            </a:br>
            <a:endParaRPr lang="en-US" sz="1800" dirty="0"/>
          </a:p>
        </p:txBody>
      </p:sp>
      <p:sp>
        <p:nvSpPr>
          <p:cNvPr id="3" name="Content Placeholder 2"/>
          <p:cNvSpPr>
            <a:spLocks noGrp="1"/>
          </p:cNvSpPr>
          <p:nvPr>
            <p:ph idx="1"/>
          </p:nvPr>
        </p:nvSpPr>
        <p:spPr/>
        <p:txBody>
          <a:bodyPr>
            <a:normAutofit fontScale="70000" lnSpcReduction="20000"/>
          </a:bodyPr>
          <a:lstStyle/>
          <a:p>
            <a:r>
              <a:rPr lang="en-US" b="1" u="sng" dirty="0">
                <a:solidFill>
                  <a:schemeClr val="tx2">
                    <a:lumMod val="60000"/>
                    <a:lumOff val="40000"/>
                  </a:schemeClr>
                </a:solidFill>
                <a:latin typeface="Arial" pitchFamily="34" charset="0"/>
                <a:cs typeface="Arial" pitchFamily="34" charset="0"/>
              </a:rPr>
              <a:t>Pasul </a:t>
            </a:r>
            <a:r>
              <a:rPr lang="en-US" b="1" u="sng" dirty="0" smtClean="0">
                <a:solidFill>
                  <a:schemeClr val="tx2">
                    <a:lumMod val="60000"/>
                    <a:lumOff val="40000"/>
                  </a:schemeClr>
                </a:solidFill>
                <a:latin typeface="Arial" pitchFamily="34" charset="0"/>
                <a:cs typeface="Arial" pitchFamily="34" charset="0"/>
              </a:rPr>
              <a:t>3</a:t>
            </a:r>
            <a:r>
              <a:rPr lang="en-US" b="1" dirty="0" smtClean="0">
                <a:solidFill>
                  <a:schemeClr val="tx2">
                    <a:lumMod val="60000"/>
                    <a:lumOff val="40000"/>
                  </a:schemeClr>
                </a:solidFill>
                <a:latin typeface="Arial" pitchFamily="34" charset="0"/>
                <a:cs typeface="Arial" pitchFamily="34" charset="0"/>
              </a:rPr>
              <a:t>- </a:t>
            </a:r>
            <a:r>
              <a:rPr lang="en-US" b="1" dirty="0">
                <a:solidFill>
                  <a:schemeClr val="tx2">
                    <a:lumMod val="60000"/>
                    <a:lumOff val="40000"/>
                  </a:schemeClr>
                </a:solidFill>
                <a:latin typeface="Arial" pitchFamily="34" charset="0"/>
                <a:cs typeface="Arial" pitchFamily="34" charset="0"/>
              </a:rPr>
              <a:t>Identificarea de sursei generatoare de deșeuri (C</a:t>
            </a:r>
            <a:r>
              <a:rPr lang="vi-VN" b="1" dirty="0" smtClean="0">
                <a:solidFill>
                  <a:schemeClr val="tx2">
                    <a:lumMod val="60000"/>
                    <a:lumOff val="40000"/>
                  </a:schemeClr>
                </a:solidFill>
                <a:latin typeface="Arial" pitchFamily="34" charset="0"/>
                <a:cs typeface="Arial" pitchFamily="34" charset="0"/>
              </a:rPr>
              <a:t>apitol</a:t>
            </a:r>
            <a:r>
              <a:rPr lang="en-US" b="1" dirty="0" smtClean="0">
                <a:solidFill>
                  <a:schemeClr val="tx2">
                    <a:lumMod val="60000"/>
                    <a:lumOff val="40000"/>
                  </a:schemeClr>
                </a:solidFill>
                <a:latin typeface="Arial" pitchFamily="34" charset="0"/>
                <a:cs typeface="Arial" pitchFamily="34" charset="0"/>
              </a:rPr>
              <a:t>ul</a:t>
            </a:r>
            <a:r>
              <a:rPr lang="vi-VN" b="1" dirty="0" smtClean="0">
                <a:solidFill>
                  <a:schemeClr val="tx2">
                    <a:lumMod val="60000"/>
                    <a:lumOff val="40000"/>
                  </a:schemeClr>
                </a:solidFill>
                <a:latin typeface="Arial" pitchFamily="34" charset="0"/>
                <a:cs typeface="Arial" pitchFamily="34" charset="0"/>
              </a:rPr>
              <a:t> 1</a:t>
            </a:r>
            <a:r>
              <a:rPr lang="en-US" b="1" dirty="0">
                <a:solidFill>
                  <a:schemeClr val="tx2">
                    <a:lumMod val="60000"/>
                    <a:lumOff val="40000"/>
                  </a:schemeClr>
                </a:solidFill>
                <a:latin typeface="Arial" pitchFamily="34" charset="0"/>
                <a:cs typeface="Arial" pitchFamily="34" charset="0"/>
              </a:rPr>
              <a:t>6</a:t>
            </a:r>
            <a:r>
              <a:rPr lang="en-US" b="1" dirty="0" smtClean="0">
                <a:solidFill>
                  <a:schemeClr val="tx2">
                    <a:lumMod val="60000"/>
                    <a:lumOff val="40000"/>
                  </a:schemeClr>
                </a:solidFill>
                <a:latin typeface="Arial" pitchFamily="34" charset="0"/>
                <a:cs typeface="Arial" pitchFamily="34" charset="0"/>
              </a:rPr>
              <a:t>)</a:t>
            </a:r>
          </a:p>
          <a:p>
            <a:endParaRPr lang="en-US" b="1" dirty="0" smtClean="0">
              <a:solidFill>
                <a:schemeClr val="tx2">
                  <a:lumMod val="60000"/>
                  <a:lumOff val="40000"/>
                </a:schemeClr>
              </a:solidFill>
              <a:latin typeface="Arial" pitchFamily="34" charset="0"/>
              <a:cs typeface="Arial" pitchFamily="34" charset="0"/>
            </a:endParaRPr>
          </a:p>
          <a:p>
            <a:pPr algn="just"/>
            <a:r>
              <a:rPr lang="vi-VN" dirty="0">
                <a:latin typeface="Arial" pitchFamily="34" charset="0"/>
                <a:cs typeface="Arial" pitchFamily="34" charset="0"/>
              </a:rPr>
              <a:t>Dacă nu există un cod sau coduri corespunzătoare în </a:t>
            </a:r>
            <a:r>
              <a:rPr lang="en-US" dirty="0" smtClean="0">
                <a:latin typeface="Arial" pitchFamily="34" charset="0"/>
                <a:cs typeface="Arial" pitchFamily="34" charset="0"/>
              </a:rPr>
              <a:t>C</a:t>
            </a:r>
            <a:r>
              <a:rPr lang="vi-VN" dirty="0" smtClean="0">
                <a:latin typeface="Arial" pitchFamily="34" charset="0"/>
                <a:cs typeface="Arial" pitchFamily="34" charset="0"/>
              </a:rPr>
              <a:t>apitolele </a:t>
            </a:r>
            <a:r>
              <a:rPr lang="vi-VN" dirty="0">
                <a:latin typeface="Arial" pitchFamily="34" charset="0"/>
                <a:cs typeface="Arial" pitchFamily="34" charset="0"/>
              </a:rPr>
              <a:t>01-15 sau 17-20, următorul pas este să se </a:t>
            </a:r>
            <a:r>
              <a:rPr lang="en-US" dirty="0" smtClean="0">
                <a:latin typeface="Arial" pitchFamily="34" charset="0"/>
                <a:cs typeface="Arial" pitchFamily="34" charset="0"/>
              </a:rPr>
              <a:t>verifice</a:t>
            </a:r>
            <a:r>
              <a:rPr lang="vi-VN" dirty="0" smtClean="0">
                <a:latin typeface="Arial" pitchFamily="34" charset="0"/>
                <a:cs typeface="Arial" pitchFamily="34" charset="0"/>
              </a:rPr>
              <a:t> </a:t>
            </a:r>
            <a:r>
              <a:rPr lang="vi-VN" dirty="0">
                <a:latin typeface="Arial" pitchFamily="34" charset="0"/>
                <a:cs typeface="Arial" pitchFamily="34" charset="0"/>
              </a:rPr>
              <a:t>în </a:t>
            </a:r>
            <a:r>
              <a:rPr lang="en-US" dirty="0" smtClean="0">
                <a:latin typeface="Arial" pitchFamily="34" charset="0"/>
                <a:cs typeface="Arial" pitchFamily="34" charset="0"/>
              </a:rPr>
              <a:t>C</a:t>
            </a:r>
            <a:r>
              <a:rPr lang="vi-VN" dirty="0" smtClean="0">
                <a:latin typeface="Arial" pitchFamily="34" charset="0"/>
                <a:cs typeface="Arial" pitchFamily="34" charset="0"/>
              </a:rPr>
              <a:t>apitolul </a:t>
            </a:r>
            <a:r>
              <a:rPr lang="vi-VN" dirty="0">
                <a:latin typeface="Arial" pitchFamily="34" charset="0"/>
                <a:cs typeface="Arial" pitchFamily="34" charset="0"/>
              </a:rPr>
              <a:t>16. </a:t>
            </a:r>
            <a:r>
              <a:rPr lang="en-US" dirty="0" smtClean="0">
                <a:latin typeface="Arial" pitchFamily="34" charset="0"/>
                <a:cs typeface="Arial" pitchFamily="34" charset="0"/>
              </a:rPr>
              <a:t>Pot fi luate in considerare si codurile care se terimina cu cifrele </a:t>
            </a:r>
            <a:r>
              <a:rPr lang="vi-VN" dirty="0" smtClean="0">
                <a:latin typeface="Arial" pitchFamily="34" charset="0"/>
                <a:cs typeface="Arial" pitchFamily="34" charset="0"/>
              </a:rPr>
              <a:t>"99</a:t>
            </a:r>
            <a:r>
              <a:rPr lang="vi-VN" dirty="0">
                <a:latin typeface="Arial" pitchFamily="34" charset="0"/>
                <a:cs typeface="Arial" pitchFamily="34" charset="0"/>
              </a:rPr>
              <a:t>" </a:t>
            </a:r>
            <a:r>
              <a:rPr lang="vi-VN" dirty="0" smtClean="0">
                <a:latin typeface="Arial" pitchFamily="34" charset="0"/>
                <a:cs typeface="Arial" pitchFamily="34" charset="0"/>
              </a:rPr>
              <a:t>d</a:t>
            </a:r>
            <a:r>
              <a:rPr lang="en-US" dirty="0" smtClean="0">
                <a:latin typeface="Arial" pitchFamily="34" charset="0"/>
                <a:cs typeface="Arial" pitchFamily="34" charset="0"/>
              </a:rPr>
              <a:t>in</a:t>
            </a:r>
            <a:r>
              <a:rPr lang="vi-VN" dirty="0" smtClean="0">
                <a:latin typeface="Arial" pitchFamily="34" charset="0"/>
                <a:cs typeface="Arial" pitchFamily="34" charset="0"/>
              </a:rPr>
              <a:t> </a:t>
            </a:r>
            <a:r>
              <a:rPr lang="en-US" dirty="0" smtClean="0">
                <a:latin typeface="Arial" pitchFamily="34" charset="0"/>
                <a:cs typeface="Arial" pitchFamily="34" charset="0"/>
              </a:rPr>
              <a:t>C</a:t>
            </a:r>
            <a:r>
              <a:rPr lang="vi-VN" dirty="0" smtClean="0">
                <a:latin typeface="Arial" pitchFamily="34" charset="0"/>
                <a:cs typeface="Arial" pitchFamily="34" charset="0"/>
              </a:rPr>
              <a:t>apitol</a:t>
            </a:r>
            <a:r>
              <a:rPr lang="en-US" dirty="0" smtClean="0">
                <a:latin typeface="Arial" pitchFamily="34" charset="0"/>
                <a:cs typeface="Arial" pitchFamily="34" charset="0"/>
              </a:rPr>
              <a:t>ul</a:t>
            </a:r>
            <a:r>
              <a:rPr lang="vi-VN" dirty="0" smtClean="0">
                <a:latin typeface="Arial" pitchFamily="34" charset="0"/>
                <a:cs typeface="Arial" pitchFamily="34" charset="0"/>
              </a:rPr>
              <a:t> 16.</a:t>
            </a:r>
            <a:endParaRPr lang="en-US" dirty="0" smtClean="0">
              <a:latin typeface="Arial" pitchFamily="34" charset="0"/>
              <a:cs typeface="Arial" pitchFamily="34" charset="0"/>
            </a:endParaRPr>
          </a:p>
          <a:p>
            <a:pPr algn="just"/>
            <a:endParaRPr lang="en-US" dirty="0">
              <a:latin typeface="Arial" pitchFamily="34" charset="0"/>
              <a:cs typeface="Arial" pitchFamily="34" charset="0"/>
            </a:endParaRPr>
          </a:p>
          <a:p>
            <a:r>
              <a:rPr lang="en-US" dirty="0"/>
              <a:t>Capitolul 16 conține sub-capitole </a:t>
            </a:r>
            <a:r>
              <a:rPr lang="en-US" dirty="0" smtClean="0"/>
              <a:t>generale și coduri de deseuri, </a:t>
            </a:r>
            <a:r>
              <a:rPr lang="en-US" dirty="0"/>
              <a:t>cum ar fi:</a:t>
            </a:r>
          </a:p>
          <a:p>
            <a:r>
              <a:rPr lang="en-US" dirty="0"/>
              <a:t>d</a:t>
            </a:r>
            <a:r>
              <a:rPr lang="en-US" dirty="0" smtClean="0"/>
              <a:t>eseuri din vehicule scoase din uz;</a:t>
            </a:r>
            <a:endParaRPr lang="en-US" dirty="0"/>
          </a:p>
          <a:p>
            <a:r>
              <a:rPr lang="en-US" dirty="0" smtClean="0"/>
              <a:t>deseuri din echipamente </a:t>
            </a:r>
            <a:r>
              <a:rPr lang="en-US" dirty="0"/>
              <a:t>electronice și </a:t>
            </a:r>
            <a:r>
              <a:rPr lang="en-US" dirty="0" smtClean="0"/>
              <a:t>baterii;</a:t>
            </a:r>
            <a:endParaRPr lang="en-US" dirty="0"/>
          </a:p>
          <a:p>
            <a:r>
              <a:rPr lang="en-US" dirty="0"/>
              <a:t>d</a:t>
            </a:r>
            <a:r>
              <a:rPr lang="en-US" dirty="0" smtClean="0"/>
              <a:t>eseuri de produse chimice loturi declasate si produse; nefolosite;</a:t>
            </a:r>
            <a:endParaRPr lang="en-US" dirty="0"/>
          </a:p>
          <a:p>
            <a:r>
              <a:rPr lang="en-US" dirty="0" smtClean="0"/>
              <a:t>deșeuri de lichide apoase.</a:t>
            </a:r>
          </a:p>
          <a:p>
            <a:endParaRPr lang="en-US" b="1" dirty="0" smtClean="0">
              <a:solidFill>
                <a:srgbClr val="002060"/>
              </a:solidFill>
            </a:endParaRPr>
          </a:p>
        </p:txBody>
      </p:sp>
    </p:spTree>
    <p:extLst>
      <p:ext uri="{BB962C8B-B14F-4D97-AF65-F5344CB8AC3E}">
        <p14:creationId xmlns:p14="http://schemas.microsoft.com/office/powerpoint/2010/main" val="1221974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1800" b="1" dirty="0">
                <a:solidFill>
                  <a:schemeClr val="accent1">
                    <a:lumMod val="60000"/>
                    <a:lumOff val="40000"/>
                  </a:schemeClr>
                </a:solidFill>
                <a:latin typeface="Arial Black" pitchFamily="34" charset="0"/>
              </a:rPr>
              <a:t>AGENTIA NATIONALA PENTRU PROTECTIA MEDIULUI </a:t>
            </a:r>
            <a:br>
              <a:rPr lang="en-US" sz="1800" b="1" dirty="0">
                <a:solidFill>
                  <a:schemeClr val="accent1">
                    <a:lumMod val="60000"/>
                    <a:lumOff val="40000"/>
                  </a:schemeClr>
                </a:solidFill>
                <a:latin typeface="Arial Black" pitchFamily="34" charset="0"/>
              </a:rPr>
            </a:br>
            <a:r>
              <a:rPr lang="en-US" sz="1800" b="1" dirty="0">
                <a:solidFill>
                  <a:schemeClr val="accent1">
                    <a:lumMod val="60000"/>
                    <a:lumOff val="40000"/>
                  </a:schemeClr>
                </a:solidFill>
                <a:latin typeface="Arial Black" pitchFamily="34" charset="0"/>
              </a:rPr>
              <a:t>DIRECTIA DESEURI SI SUBSTANTE CHIMICE PERICULOASE</a:t>
            </a:r>
            <a:br>
              <a:rPr lang="en-US" sz="1800" b="1" dirty="0">
                <a:solidFill>
                  <a:schemeClr val="accent1">
                    <a:lumMod val="60000"/>
                    <a:lumOff val="40000"/>
                  </a:schemeClr>
                </a:solidFill>
                <a:latin typeface="Arial Black" pitchFamily="34" charset="0"/>
              </a:rPr>
            </a:br>
            <a:endParaRPr lang="en-US" sz="1800" dirty="0"/>
          </a:p>
        </p:txBody>
      </p:sp>
      <p:sp>
        <p:nvSpPr>
          <p:cNvPr id="3" name="Content Placeholder 2"/>
          <p:cNvSpPr>
            <a:spLocks noGrp="1"/>
          </p:cNvSpPr>
          <p:nvPr>
            <p:ph idx="1"/>
          </p:nvPr>
        </p:nvSpPr>
        <p:spPr/>
        <p:txBody>
          <a:bodyPr>
            <a:normAutofit fontScale="92500" lnSpcReduction="20000"/>
          </a:bodyPr>
          <a:lstStyle/>
          <a:p>
            <a:pPr algn="just"/>
            <a:r>
              <a:rPr lang="en-US" sz="1800" b="1" u="sng" dirty="0">
                <a:solidFill>
                  <a:schemeClr val="tx2">
                    <a:lumMod val="60000"/>
                    <a:lumOff val="40000"/>
                  </a:schemeClr>
                </a:solidFill>
                <a:latin typeface="Arial" pitchFamily="34" charset="0"/>
                <a:cs typeface="Arial" pitchFamily="34" charset="0"/>
              </a:rPr>
              <a:t>Pasul </a:t>
            </a:r>
            <a:r>
              <a:rPr lang="en-US" sz="1800" b="1" u="sng" dirty="0" smtClean="0">
                <a:solidFill>
                  <a:schemeClr val="tx2">
                    <a:lumMod val="60000"/>
                    <a:lumOff val="40000"/>
                  </a:schemeClr>
                </a:solidFill>
                <a:latin typeface="Arial" pitchFamily="34" charset="0"/>
                <a:cs typeface="Arial" pitchFamily="34" charset="0"/>
              </a:rPr>
              <a:t>4</a:t>
            </a:r>
            <a:r>
              <a:rPr lang="en-US" sz="1800" b="1" dirty="0" smtClean="0">
                <a:solidFill>
                  <a:schemeClr val="tx2">
                    <a:lumMod val="60000"/>
                    <a:lumOff val="40000"/>
                  </a:schemeClr>
                </a:solidFill>
                <a:latin typeface="Arial" pitchFamily="34" charset="0"/>
                <a:cs typeface="Arial" pitchFamily="34" charset="0"/>
              </a:rPr>
              <a:t>- </a:t>
            </a:r>
            <a:r>
              <a:rPr lang="en-US" sz="1800" b="1" dirty="0">
                <a:solidFill>
                  <a:schemeClr val="tx2">
                    <a:lumMod val="60000"/>
                    <a:lumOff val="40000"/>
                  </a:schemeClr>
                </a:solidFill>
                <a:latin typeface="Arial" pitchFamily="34" charset="0"/>
                <a:cs typeface="Arial" pitchFamily="34" charset="0"/>
              </a:rPr>
              <a:t>Identificarea de sursei generatoare de deșeuri (Codurile "99</a:t>
            </a:r>
            <a:r>
              <a:rPr lang="en-US" sz="1800" b="1" dirty="0" smtClean="0">
                <a:solidFill>
                  <a:schemeClr val="tx2">
                    <a:lumMod val="60000"/>
                    <a:lumOff val="40000"/>
                  </a:schemeClr>
                </a:solidFill>
                <a:latin typeface="Arial" pitchFamily="34" charset="0"/>
                <a:cs typeface="Arial" pitchFamily="34" charset="0"/>
              </a:rPr>
              <a:t>")</a:t>
            </a:r>
          </a:p>
          <a:p>
            <a:pPr algn="just"/>
            <a:endParaRPr lang="en-US" sz="1800" b="1" dirty="0">
              <a:solidFill>
                <a:schemeClr val="tx2">
                  <a:lumMod val="60000"/>
                  <a:lumOff val="40000"/>
                </a:schemeClr>
              </a:solidFill>
              <a:latin typeface="Arial" pitchFamily="34" charset="0"/>
              <a:cs typeface="Arial" pitchFamily="34" charset="0"/>
            </a:endParaRPr>
          </a:p>
          <a:p>
            <a:pPr algn="just"/>
            <a:r>
              <a:rPr lang="en-US" sz="1800" dirty="0" smtClean="0">
                <a:latin typeface="Arial" pitchFamily="34" charset="0"/>
                <a:cs typeface="Arial" pitchFamily="34" charset="0"/>
              </a:rPr>
              <a:t>In cazul in care in </a:t>
            </a:r>
            <a:r>
              <a:rPr lang="en-US" sz="1800" b="1" u="sng" dirty="0" smtClean="0">
                <a:solidFill>
                  <a:schemeClr val="tx2">
                    <a:lumMod val="60000"/>
                    <a:lumOff val="40000"/>
                  </a:schemeClr>
                </a:solidFill>
                <a:latin typeface="Arial" pitchFamily="34" charset="0"/>
                <a:cs typeface="Arial" pitchFamily="34" charset="0"/>
              </a:rPr>
              <a:t>pasii 1-3 </a:t>
            </a:r>
            <a:r>
              <a:rPr lang="en-US" sz="1800" dirty="0" smtClean="0">
                <a:latin typeface="Arial" pitchFamily="34" charset="0"/>
                <a:cs typeface="Arial" pitchFamily="34" charset="0"/>
              </a:rPr>
              <a:t>nu s-au putut identifica un cod sau codurile corespunzatoare de deseu, atunci se poate avea in vedere si codurile “99”.</a:t>
            </a:r>
          </a:p>
          <a:p>
            <a:pPr algn="just"/>
            <a:r>
              <a:rPr lang="vi-VN" sz="1800" dirty="0">
                <a:latin typeface="Arial" pitchFamily="34" charset="0"/>
                <a:cs typeface="Arial" pitchFamily="34" charset="0"/>
              </a:rPr>
              <a:t>Acest lucru este </a:t>
            </a:r>
            <a:r>
              <a:rPr lang="en-US" sz="1800" dirty="0" smtClean="0">
                <a:latin typeface="Arial" pitchFamily="34" charset="0"/>
                <a:cs typeface="Arial" pitchFamily="34" charset="0"/>
              </a:rPr>
              <a:t>insa </a:t>
            </a:r>
            <a:r>
              <a:rPr lang="vi-VN" sz="1800" dirty="0" smtClean="0">
                <a:latin typeface="Arial" pitchFamily="34" charset="0"/>
                <a:cs typeface="Arial" pitchFamily="34" charset="0"/>
              </a:rPr>
              <a:t>neobișnuit</a:t>
            </a:r>
            <a:r>
              <a:rPr lang="vi-VN" sz="1800" dirty="0">
                <a:latin typeface="Arial" pitchFamily="34" charset="0"/>
                <a:cs typeface="Arial" pitchFamily="34" charset="0"/>
              </a:rPr>
              <a:t>, așa că vă recomandăm să </a:t>
            </a:r>
            <a:r>
              <a:rPr lang="en-US" sz="1800" dirty="0" smtClean="0">
                <a:latin typeface="Arial" pitchFamily="34" charset="0"/>
                <a:cs typeface="Arial" pitchFamily="34" charset="0"/>
              </a:rPr>
              <a:t>re</a:t>
            </a:r>
            <a:r>
              <a:rPr lang="vi-VN" sz="1800" dirty="0" smtClean="0">
                <a:latin typeface="Arial" pitchFamily="34" charset="0"/>
                <a:cs typeface="Arial" pitchFamily="34" charset="0"/>
              </a:rPr>
              <a:t>examinați </a:t>
            </a:r>
            <a:r>
              <a:rPr lang="vi-VN" sz="1800" b="1" dirty="0">
                <a:latin typeface="Arial" pitchFamily="34" charset="0"/>
                <a:cs typeface="Arial" pitchFamily="34" charset="0"/>
              </a:rPr>
              <a:t>pașii 1 la 3 înainte de a continua</a:t>
            </a:r>
            <a:r>
              <a:rPr lang="vi-VN" sz="1800" dirty="0">
                <a:latin typeface="Arial" pitchFamily="34" charset="0"/>
                <a:cs typeface="Arial" pitchFamily="34" charset="0"/>
              </a:rPr>
              <a:t>. </a:t>
            </a:r>
            <a:r>
              <a:rPr lang="vi-VN" sz="1800" b="1" dirty="0">
                <a:latin typeface="Arial" pitchFamily="34" charset="0"/>
                <a:cs typeface="Arial" pitchFamily="34" charset="0"/>
              </a:rPr>
              <a:t>Dacă nu sunteți </a:t>
            </a:r>
            <a:r>
              <a:rPr lang="vi-VN" sz="1800" b="1" dirty="0" smtClean="0">
                <a:latin typeface="Arial" pitchFamily="34" charset="0"/>
                <a:cs typeface="Arial" pitchFamily="34" charset="0"/>
              </a:rPr>
              <a:t>sigur</a:t>
            </a:r>
            <a:r>
              <a:rPr lang="en-US" sz="1800" b="1" dirty="0" smtClean="0">
                <a:latin typeface="Arial" pitchFamily="34" charset="0"/>
                <a:cs typeface="Arial" pitchFamily="34" charset="0"/>
              </a:rPr>
              <a:t>, va rugam solicitati punct de vedere de la ANPM</a:t>
            </a:r>
            <a:r>
              <a:rPr lang="vi-VN" sz="1800" b="1" dirty="0" smtClean="0">
                <a:latin typeface="Arial" pitchFamily="34" charset="0"/>
                <a:cs typeface="Arial" pitchFamily="34" charset="0"/>
              </a:rPr>
              <a:t>.</a:t>
            </a:r>
            <a:endParaRPr lang="en-US" sz="1800" b="1" dirty="0" smtClean="0">
              <a:latin typeface="Arial" pitchFamily="34" charset="0"/>
              <a:cs typeface="Arial" pitchFamily="34" charset="0"/>
            </a:endParaRPr>
          </a:p>
          <a:p>
            <a:pPr algn="just"/>
            <a:r>
              <a:rPr lang="vi-VN" sz="1800" b="1" dirty="0">
                <a:latin typeface="Arial" pitchFamily="34" charset="0"/>
                <a:cs typeface="Arial" pitchFamily="34" charset="0"/>
              </a:rPr>
              <a:t>Dacă un deșeu este </a:t>
            </a:r>
            <a:r>
              <a:rPr lang="en-US" sz="1800" b="1" dirty="0" smtClean="0">
                <a:latin typeface="Arial" pitchFamily="34" charset="0"/>
                <a:cs typeface="Arial" pitchFamily="34" charset="0"/>
              </a:rPr>
              <a:t>generat din </a:t>
            </a:r>
            <a:r>
              <a:rPr lang="vi-VN" sz="1800" b="1" dirty="0" smtClean="0">
                <a:latin typeface="Arial" pitchFamily="34" charset="0"/>
                <a:cs typeface="Arial" pitchFamily="34" charset="0"/>
              </a:rPr>
              <a:t>unul </a:t>
            </a:r>
            <a:r>
              <a:rPr lang="vi-VN" sz="1800" b="1" dirty="0">
                <a:latin typeface="Arial" pitchFamily="34" charset="0"/>
                <a:cs typeface="Arial" pitchFamily="34" charset="0"/>
              </a:rPr>
              <a:t>din </a:t>
            </a:r>
            <a:r>
              <a:rPr lang="vi-VN" sz="1800" b="1" dirty="0" smtClean="0">
                <a:latin typeface="Arial" pitchFamily="34" charset="0"/>
                <a:cs typeface="Arial" pitchFamily="34" charset="0"/>
              </a:rPr>
              <a:t>procesel</a:t>
            </a:r>
            <a:r>
              <a:rPr lang="en-US" sz="1800" b="1" dirty="0">
                <a:latin typeface="Arial" pitchFamily="34" charset="0"/>
                <a:cs typeface="Arial" pitchFamily="34" charset="0"/>
              </a:rPr>
              <a:t>e</a:t>
            </a:r>
            <a:r>
              <a:rPr lang="vi-VN" sz="1800" b="1" dirty="0" smtClean="0">
                <a:latin typeface="Arial" pitchFamily="34" charset="0"/>
                <a:cs typeface="Arial" pitchFamily="34" charset="0"/>
              </a:rPr>
              <a:t> industria</a:t>
            </a:r>
            <a:r>
              <a:rPr lang="en-US" sz="1800" b="1" dirty="0" smtClean="0">
                <a:latin typeface="Arial" pitchFamily="34" charset="0"/>
                <a:cs typeface="Arial" pitchFamily="34" charset="0"/>
              </a:rPr>
              <a:t>le</a:t>
            </a:r>
            <a:r>
              <a:rPr lang="vi-VN" sz="1800" b="1" dirty="0" smtClean="0">
                <a:latin typeface="Arial" pitchFamily="34" charset="0"/>
                <a:cs typeface="Arial" pitchFamily="34" charset="0"/>
              </a:rPr>
              <a:t> 01-12 </a:t>
            </a:r>
            <a:r>
              <a:rPr lang="vi-VN" sz="1800" b="1" dirty="0">
                <a:latin typeface="Arial" pitchFamily="34" charset="0"/>
                <a:cs typeface="Arial" pitchFamily="34" charset="0"/>
              </a:rPr>
              <a:t>și 17-20, puteți folosi </a:t>
            </a:r>
            <a:r>
              <a:rPr lang="vi-VN" sz="1800" b="1" dirty="0" smtClean="0">
                <a:latin typeface="Arial" pitchFamily="34" charset="0"/>
                <a:cs typeface="Arial" pitchFamily="34" charset="0"/>
              </a:rPr>
              <a:t>codul 99</a:t>
            </a:r>
            <a:r>
              <a:rPr lang="en-US" sz="1800" b="1" dirty="0" smtClean="0">
                <a:latin typeface="Arial" pitchFamily="34" charset="0"/>
                <a:cs typeface="Arial" pitchFamily="34" charset="0"/>
              </a:rPr>
              <a:t>,</a:t>
            </a:r>
            <a:r>
              <a:rPr lang="vi-VN" sz="1800" b="1" dirty="0" smtClean="0">
                <a:latin typeface="Arial" pitchFamily="34" charset="0"/>
                <a:cs typeface="Arial" pitchFamily="34" charset="0"/>
              </a:rPr>
              <a:t> </a:t>
            </a:r>
            <a:r>
              <a:rPr lang="en-US" sz="1800" b="1" dirty="0" smtClean="0">
                <a:latin typeface="Arial" pitchFamily="34" charset="0"/>
                <a:cs typeface="Arial" pitchFamily="34" charset="0"/>
              </a:rPr>
              <a:t>daca</a:t>
            </a:r>
            <a:r>
              <a:rPr lang="vi-VN" sz="1800" b="1" dirty="0" smtClean="0">
                <a:latin typeface="Arial" pitchFamily="34" charset="0"/>
                <a:cs typeface="Arial" pitchFamily="34" charset="0"/>
              </a:rPr>
              <a:t> </a:t>
            </a:r>
            <a:r>
              <a:rPr lang="vi-VN" sz="1800" b="1" dirty="0">
                <a:latin typeface="Arial" pitchFamily="34" charset="0"/>
                <a:cs typeface="Arial" pitchFamily="34" charset="0"/>
              </a:rPr>
              <a:t>nu </a:t>
            </a:r>
            <a:r>
              <a:rPr lang="en-US" sz="1800" b="1" dirty="0" smtClean="0">
                <a:latin typeface="Arial" pitchFamily="34" charset="0"/>
                <a:cs typeface="Arial" pitchFamily="34" charset="0"/>
              </a:rPr>
              <a:t>a fost utilizat in Pasul 1, ca de exemplu </a:t>
            </a:r>
            <a:r>
              <a:rPr lang="en-US" sz="1800" dirty="0">
                <a:latin typeface="Arial" pitchFamily="34" charset="0"/>
                <a:cs typeface="Arial" pitchFamily="34" charset="0"/>
              </a:rPr>
              <a:t>pentru </a:t>
            </a:r>
            <a:r>
              <a:rPr lang="vi-VN" sz="1800" dirty="0">
                <a:latin typeface="Arial" pitchFamily="34" charset="0"/>
                <a:cs typeface="Arial" pitchFamily="34" charset="0"/>
              </a:rPr>
              <a:t>deșeuri</a:t>
            </a:r>
            <a:r>
              <a:rPr lang="en-US" sz="1800" dirty="0">
                <a:latin typeface="Arial" pitchFamily="34" charset="0"/>
                <a:cs typeface="Arial" pitchFamily="34" charset="0"/>
              </a:rPr>
              <a:t>le</a:t>
            </a:r>
            <a:r>
              <a:rPr lang="vi-VN" sz="1800" dirty="0">
                <a:latin typeface="Arial" pitchFamily="34" charset="0"/>
                <a:cs typeface="Arial" pitchFamily="34" charset="0"/>
              </a:rPr>
              <a:t> municipale de igienă </a:t>
            </a:r>
            <a:r>
              <a:rPr lang="en-US" sz="1800" dirty="0" smtClean="0">
                <a:latin typeface="Arial" pitchFamily="34" charset="0"/>
                <a:cs typeface="Arial" pitchFamily="34" charset="0"/>
              </a:rPr>
              <a:t>20 </a:t>
            </a:r>
            <a:r>
              <a:rPr lang="en-US" sz="1800" dirty="0">
                <a:latin typeface="Arial" pitchFamily="34" charset="0"/>
                <a:cs typeface="Arial" pitchFamily="34" charset="0"/>
              </a:rPr>
              <a:t>01 </a:t>
            </a:r>
            <a:r>
              <a:rPr lang="en-US" sz="1800" dirty="0" smtClean="0">
                <a:latin typeface="Arial" pitchFamily="34" charset="0"/>
                <a:cs typeface="Arial" pitchFamily="34" charset="0"/>
              </a:rPr>
              <a:t>99- alte fractii nespecificate- fractiuni colectate separat (cu exceptia celor de la sectiunea 15 01).</a:t>
            </a:r>
          </a:p>
          <a:p>
            <a:pPr algn="just"/>
            <a:r>
              <a:rPr lang="en-US" sz="1800" b="1" dirty="0" smtClean="0">
                <a:latin typeface="Arial" pitchFamily="34" charset="0"/>
                <a:cs typeface="Arial" pitchFamily="34" charset="0"/>
              </a:rPr>
              <a:t>In mod normal </a:t>
            </a:r>
            <a:r>
              <a:rPr lang="en-US" sz="1800" b="1" dirty="0">
                <a:latin typeface="Arial" pitchFamily="34" charset="0"/>
                <a:cs typeface="Arial" pitchFamily="34" charset="0"/>
              </a:rPr>
              <a:t>a</a:t>
            </a:r>
            <a:r>
              <a:rPr lang="vi-VN" sz="1800" b="1" dirty="0" smtClean="0">
                <a:latin typeface="Arial" pitchFamily="34" charset="0"/>
                <a:cs typeface="Arial" pitchFamily="34" charset="0"/>
              </a:rPr>
              <a:t>r </a:t>
            </a:r>
            <a:r>
              <a:rPr lang="vi-VN" sz="1800" b="1" dirty="0">
                <a:latin typeface="Arial" pitchFamily="34" charset="0"/>
                <a:cs typeface="Arial" pitchFamily="34" charset="0"/>
              </a:rPr>
              <a:t>trebui să utilizați </a:t>
            </a:r>
            <a:r>
              <a:rPr lang="vi-VN" sz="1800" b="1" dirty="0" smtClean="0">
                <a:latin typeface="Arial" pitchFamily="34" charset="0"/>
                <a:cs typeface="Arial" pitchFamily="34" charset="0"/>
              </a:rPr>
              <a:t>codul </a:t>
            </a:r>
            <a:r>
              <a:rPr lang="vi-VN" sz="1800" b="1" dirty="0">
                <a:latin typeface="Arial" pitchFamily="34" charset="0"/>
                <a:cs typeface="Arial" pitchFamily="34" charset="0"/>
              </a:rPr>
              <a:t>"cel mai potrivit", asa ca nu ar trebui să utilizeze un cod de 99 în cazul în care o alternativă mai potrivită este disponibil în alt capitol al LOW. </a:t>
            </a:r>
            <a:endParaRPr lang="en-US" sz="1800" b="1" dirty="0" smtClean="0">
              <a:latin typeface="Arial" pitchFamily="34" charset="0"/>
              <a:cs typeface="Arial" pitchFamily="34" charset="0"/>
            </a:endParaRPr>
          </a:p>
          <a:p>
            <a:pPr algn="just"/>
            <a:r>
              <a:rPr lang="vi-VN" sz="1800" b="1" dirty="0" smtClean="0">
                <a:latin typeface="Arial" pitchFamily="34" charset="0"/>
                <a:cs typeface="Arial" pitchFamily="34" charset="0"/>
              </a:rPr>
              <a:t>De </a:t>
            </a:r>
            <a:r>
              <a:rPr lang="vi-VN" sz="1800" b="1" dirty="0">
                <a:latin typeface="Arial" pitchFamily="34" charset="0"/>
                <a:cs typeface="Arial" pitchFamily="34" charset="0"/>
              </a:rPr>
              <a:t>exemplu, deșeuri de amalgam de la îngrijirea medicală veterinară trebuie codificate 18 01 10 *, chiar dacă acest cod se referă la asistență medicală </a:t>
            </a:r>
            <a:r>
              <a:rPr lang="vi-VN" sz="1800" b="1" dirty="0" smtClean="0">
                <a:latin typeface="Arial" pitchFamily="34" charset="0"/>
                <a:cs typeface="Arial" pitchFamily="34" charset="0"/>
              </a:rPr>
              <a:t>umană.</a:t>
            </a:r>
            <a:endParaRPr lang="en-US" sz="1800" b="1" dirty="0" smtClean="0">
              <a:latin typeface="Arial" pitchFamily="34" charset="0"/>
              <a:cs typeface="Arial" pitchFamily="34" charset="0"/>
            </a:endParaRPr>
          </a:p>
        </p:txBody>
      </p:sp>
    </p:spTree>
    <p:extLst>
      <p:ext uri="{BB962C8B-B14F-4D97-AF65-F5344CB8AC3E}">
        <p14:creationId xmlns:p14="http://schemas.microsoft.com/office/powerpoint/2010/main" val="1738997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1800" b="1" dirty="0">
                <a:solidFill>
                  <a:schemeClr val="accent1">
                    <a:lumMod val="60000"/>
                    <a:lumOff val="40000"/>
                  </a:schemeClr>
                </a:solidFill>
                <a:latin typeface="Arial Black" pitchFamily="34" charset="0"/>
              </a:rPr>
              <a:t>AGENTIA NATIONALA PENTRU PROTECTIA MEDIULUI </a:t>
            </a:r>
            <a:br>
              <a:rPr lang="en-US" sz="1800" b="1" dirty="0">
                <a:solidFill>
                  <a:schemeClr val="accent1">
                    <a:lumMod val="60000"/>
                    <a:lumOff val="40000"/>
                  </a:schemeClr>
                </a:solidFill>
                <a:latin typeface="Arial Black" pitchFamily="34" charset="0"/>
              </a:rPr>
            </a:br>
            <a:r>
              <a:rPr lang="en-US" sz="1800" b="1" dirty="0">
                <a:solidFill>
                  <a:schemeClr val="accent1">
                    <a:lumMod val="60000"/>
                    <a:lumOff val="40000"/>
                  </a:schemeClr>
                </a:solidFill>
                <a:latin typeface="Arial Black" pitchFamily="34" charset="0"/>
              </a:rPr>
              <a:t>DIRECTIA DESEURI SI SUBSTANTE CHIMICE PERICULOASE</a:t>
            </a:r>
            <a:br>
              <a:rPr lang="en-US" sz="1800" b="1" dirty="0">
                <a:solidFill>
                  <a:schemeClr val="accent1">
                    <a:lumMod val="60000"/>
                    <a:lumOff val="40000"/>
                  </a:schemeClr>
                </a:solidFill>
                <a:latin typeface="Arial Black" pitchFamily="34" charset="0"/>
              </a:rPr>
            </a:br>
            <a:endParaRPr lang="en-US" sz="1800" dirty="0"/>
          </a:p>
        </p:txBody>
      </p:sp>
      <p:sp>
        <p:nvSpPr>
          <p:cNvPr id="3" name="Content Placeholder 2"/>
          <p:cNvSpPr>
            <a:spLocks noGrp="1"/>
          </p:cNvSpPr>
          <p:nvPr>
            <p:ph idx="1"/>
          </p:nvPr>
        </p:nvSpPr>
        <p:spPr/>
        <p:txBody>
          <a:bodyPr>
            <a:normAutofit fontScale="32500" lnSpcReduction="20000"/>
          </a:bodyPr>
          <a:lstStyle/>
          <a:p>
            <a:r>
              <a:rPr lang="en-US" sz="4600" b="1" u="sng" dirty="0">
                <a:solidFill>
                  <a:schemeClr val="tx2">
                    <a:lumMod val="60000"/>
                    <a:lumOff val="40000"/>
                  </a:schemeClr>
                </a:solidFill>
                <a:latin typeface="Arial" pitchFamily="34" charset="0"/>
                <a:cs typeface="Arial" pitchFamily="34" charset="0"/>
              </a:rPr>
              <a:t>Pasul </a:t>
            </a:r>
            <a:r>
              <a:rPr lang="en-US" sz="4600" b="1" u="sng" dirty="0" smtClean="0">
                <a:solidFill>
                  <a:schemeClr val="tx2">
                    <a:lumMod val="60000"/>
                    <a:lumOff val="40000"/>
                  </a:schemeClr>
                </a:solidFill>
                <a:latin typeface="Arial" pitchFamily="34" charset="0"/>
                <a:cs typeface="Arial" pitchFamily="34" charset="0"/>
              </a:rPr>
              <a:t>5</a:t>
            </a:r>
            <a:r>
              <a:rPr lang="en-US" sz="4600" b="1" dirty="0" smtClean="0">
                <a:solidFill>
                  <a:schemeClr val="tx2">
                    <a:lumMod val="60000"/>
                    <a:lumOff val="40000"/>
                  </a:schemeClr>
                </a:solidFill>
                <a:latin typeface="Arial" pitchFamily="34" charset="0"/>
                <a:cs typeface="Arial" pitchFamily="34" charset="0"/>
              </a:rPr>
              <a:t>- </a:t>
            </a:r>
            <a:r>
              <a:rPr lang="en-US" sz="4600" b="1" dirty="0">
                <a:solidFill>
                  <a:schemeClr val="tx2">
                    <a:lumMod val="60000"/>
                    <a:lumOff val="40000"/>
                  </a:schemeClr>
                </a:solidFill>
                <a:latin typeface="Arial" pitchFamily="34" charset="0"/>
                <a:cs typeface="Arial" pitchFamily="34" charset="0"/>
              </a:rPr>
              <a:t>Identificarea </a:t>
            </a:r>
            <a:r>
              <a:rPr lang="en-US" sz="4600" b="1" dirty="0" smtClean="0">
                <a:solidFill>
                  <a:schemeClr val="tx2">
                    <a:lumMod val="60000"/>
                    <a:lumOff val="40000"/>
                  </a:schemeClr>
                </a:solidFill>
                <a:latin typeface="Arial" pitchFamily="34" charset="0"/>
                <a:cs typeface="Arial" pitchFamily="34" charset="0"/>
              </a:rPr>
              <a:t>tipului de cod si de evaluare necesara</a:t>
            </a:r>
          </a:p>
          <a:p>
            <a:endParaRPr lang="en-US" sz="4600" b="1" dirty="0" smtClean="0">
              <a:solidFill>
                <a:schemeClr val="tx2">
                  <a:lumMod val="60000"/>
                  <a:lumOff val="40000"/>
                </a:schemeClr>
              </a:solidFill>
              <a:latin typeface="Arial" pitchFamily="34" charset="0"/>
              <a:cs typeface="Arial" pitchFamily="34" charset="0"/>
            </a:endParaRPr>
          </a:p>
          <a:p>
            <a:r>
              <a:rPr lang="vi-VN" sz="4600" dirty="0">
                <a:latin typeface="Arial" pitchFamily="34" charset="0"/>
                <a:cs typeface="Arial" pitchFamily="34" charset="0"/>
              </a:rPr>
              <a:t>În </a:t>
            </a:r>
            <a:r>
              <a:rPr lang="vi-VN" sz="4600" b="1" u="sng" dirty="0">
                <a:solidFill>
                  <a:schemeClr val="tx2">
                    <a:lumMod val="60000"/>
                    <a:lumOff val="40000"/>
                  </a:schemeClr>
                </a:solidFill>
                <a:latin typeface="Arial" pitchFamily="34" charset="0"/>
                <a:cs typeface="Arial" pitchFamily="34" charset="0"/>
              </a:rPr>
              <a:t>pașii </a:t>
            </a:r>
            <a:r>
              <a:rPr lang="vi-VN" sz="4600" b="1" u="sng" dirty="0" smtClean="0">
                <a:solidFill>
                  <a:schemeClr val="tx2">
                    <a:lumMod val="60000"/>
                    <a:lumOff val="40000"/>
                  </a:schemeClr>
                </a:solidFill>
                <a:latin typeface="Arial" pitchFamily="34" charset="0"/>
                <a:cs typeface="Arial" pitchFamily="34" charset="0"/>
              </a:rPr>
              <a:t>1</a:t>
            </a:r>
            <a:r>
              <a:rPr lang="en-US" sz="4600" b="1" u="sng" dirty="0" smtClean="0">
                <a:solidFill>
                  <a:schemeClr val="tx2">
                    <a:lumMod val="60000"/>
                    <a:lumOff val="40000"/>
                  </a:schemeClr>
                </a:solidFill>
                <a:latin typeface="Arial" pitchFamily="34" charset="0"/>
                <a:cs typeface="Arial" pitchFamily="34" charset="0"/>
              </a:rPr>
              <a:t>-</a:t>
            </a:r>
            <a:r>
              <a:rPr lang="vi-VN" sz="4600" b="1" u="sng" dirty="0" smtClean="0">
                <a:solidFill>
                  <a:schemeClr val="tx2">
                    <a:lumMod val="60000"/>
                    <a:lumOff val="40000"/>
                  </a:schemeClr>
                </a:solidFill>
                <a:latin typeface="Arial" pitchFamily="34" charset="0"/>
                <a:cs typeface="Arial" pitchFamily="34" charset="0"/>
              </a:rPr>
              <a:t> </a:t>
            </a:r>
            <a:r>
              <a:rPr lang="vi-VN" sz="4600" b="1" u="sng" dirty="0">
                <a:solidFill>
                  <a:schemeClr val="tx2">
                    <a:lumMod val="60000"/>
                    <a:lumOff val="40000"/>
                  </a:schemeClr>
                </a:solidFill>
                <a:latin typeface="Arial" pitchFamily="34" charset="0"/>
                <a:cs typeface="Arial" pitchFamily="34" charset="0"/>
              </a:rPr>
              <a:t>4 </a:t>
            </a:r>
            <a:r>
              <a:rPr lang="vi-VN" sz="4600" dirty="0">
                <a:latin typeface="Arial" pitchFamily="34" charset="0"/>
                <a:cs typeface="Arial" pitchFamily="34" charset="0"/>
              </a:rPr>
              <a:t>ar trebui să </a:t>
            </a:r>
            <a:r>
              <a:rPr lang="en-US" sz="4600" dirty="0" smtClean="0">
                <a:latin typeface="Arial" pitchFamily="34" charset="0"/>
                <a:cs typeface="Arial" pitchFamily="34" charset="0"/>
              </a:rPr>
              <a:t>fie </a:t>
            </a:r>
            <a:r>
              <a:rPr lang="vi-VN" sz="4600" dirty="0" smtClean="0">
                <a:latin typeface="Arial" pitchFamily="34" charset="0"/>
                <a:cs typeface="Arial" pitchFamily="34" charset="0"/>
              </a:rPr>
              <a:t>selectat</a:t>
            </a:r>
            <a:r>
              <a:rPr lang="en-US" sz="4600" dirty="0" smtClean="0">
                <a:latin typeface="Arial" pitchFamily="34" charset="0"/>
                <a:cs typeface="Arial" pitchFamily="34" charset="0"/>
              </a:rPr>
              <a:t>e</a:t>
            </a:r>
            <a:r>
              <a:rPr lang="vi-VN" sz="4600" dirty="0" smtClean="0">
                <a:latin typeface="Arial" pitchFamily="34" charset="0"/>
                <a:cs typeface="Arial" pitchFamily="34" charset="0"/>
              </a:rPr>
              <a:t> </a:t>
            </a:r>
            <a:r>
              <a:rPr lang="vi-VN" sz="4600" dirty="0">
                <a:latin typeface="Arial" pitchFamily="34" charset="0"/>
                <a:cs typeface="Arial" pitchFamily="34" charset="0"/>
              </a:rPr>
              <a:t>unul sau mai multe coduri care se pot aplica </a:t>
            </a:r>
            <a:r>
              <a:rPr lang="vi-VN" sz="4600" dirty="0" smtClean="0">
                <a:latin typeface="Arial" pitchFamily="34" charset="0"/>
                <a:cs typeface="Arial" pitchFamily="34" charset="0"/>
              </a:rPr>
              <a:t>deșeuril</a:t>
            </a:r>
            <a:r>
              <a:rPr lang="en-US" sz="4600" dirty="0" smtClean="0">
                <a:latin typeface="Arial" pitchFamily="34" charset="0"/>
                <a:cs typeface="Arial" pitchFamily="34" charset="0"/>
              </a:rPr>
              <a:t>or generate</a:t>
            </a:r>
            <a:r>
              <a:rPr lang="vi-VN" sz="4600" dirty="0" smtClean="0">
                <a:latin typeface="Arial" pitchFamily="34" charset="0"/>
                <a:cs typeface="Arial" pitchFamily="34" charset="0"/>
              </a:rPr>
              <a:t>.</a:t>
            </a:r>
            <a:endParaRPr lang="en-US" sz="4600" dirty="0" smtClean="0">
              <a:latin typeface="Arial" pitchFamily="34" charset="0"/>
              <a:cs typeface="Arial" pitchFamily="34" charset="0"/>
            </a:endParaRPr>
          </a:p>
          <a:p>
            <a:pPr marL="82296" indent="0">
              <a:buNone/>
            </a:pPr>
            <a:endParaRPr lang="en-US" sz="4600" dirty="0" smtClean="0">
              <a:latin typeface="Arial" pitchFamily="34" charset="0"/>
              <a:cs typeface="Arial" pitchFamily="34" charset="0"/>
            </a:endParaRPr>
          </a:p>
          <a:p>
            <a:r>
              <a:rPr lang="en-US" sz="4600" dirty="0" smtClean="0">
                <a:latin typeface="Arial" pitchFamily="34" charset="0"/>
                <a:cs typeface="Arial" pitchFamily="34" charset="0"/>
              </a:rPr>
              <a:t>Acum pentru fiecare </a:t>
            </a:r>
            <a:r>
              <a:rPr lang="vi-VN" sz="4600" dirty="0">
                <a:latin typeface="Arial" pitchFamily="34" charset="0"/>
                <a:cs typeface="Arial" pitchFamily="34" charset="0"/>
              </a:rPr>
              <a:t>"</a:t>
            </a:r>
            <a:r>
              <a:rPr lang="vi-VN" sz="4600" dirty="0" smtClean="0">
                <a:latin typeface="Arial" pitchFamily="34" charset="0"/>
                <a:cs typeface="Arial" pitchFamily="34" charset="0"/>
              </a:rPr>
              <a:t>tip </a:t>
            </a:r>
            <a:r>
              <a:rPr lang="vi-VN" sz="4600" dirty="0">
                <a:latin typeface="Arial" pitchFamily="34" charset="0"/>
                <a:cs typeface="Arial" pitchFamily="34" charset="0"/>
              </a:rPr>
              <a:t>de intrare"</a:t>
            </a:r>
            <a:r>
              <a:rPr lang="en-US" sz="4600" dirty="0" smtClean="0">
                <a:latin typeface="Arial" pitchFamily="34" charset="0"/>
                <a:cs typeface="Arial" pitchFamily="34" charset="0"/>
              </a:rPr>
              <a:t> trebuie analizat ce tip de evaluare este necesara pentru a selecta codul de deseu corect.</a:t>
            </a:r>
          </a:p>
          <a:p>
            <a:pPr marL="82296" indent="0">
              <a:buNone/>
            </a:pPr>
            <a:endParaRPr lang="en-US" sz="4600" dirty="0" smtClean="0">
              <a:latin typeface="Arial" pitchFamily="34" charset="0"/>
              <a:cs typeface="Arial" pitchFamily="34" charset="0"/>
            </a:endParaRPr>
          </a:p>
          <a:p>
            <a:r>
              <a:rPr lang="vi-VN" sz="4600" dirty="0">
                <a:latin typeface="Arial" pitchFamily="34" charset="0"/>
                <a:cs typeface="Arial" pitchFamily="34" charset="0"/>
              </a:rPr>
              <a:t>În lista de deșeuri, există patru tipuri de </a:t>
            </a:r>
            <a:r>
              <a:rPr lang="vi-VN" sz="4600" dirty="0" smtClean="0">
                <a:latin typeface="Arial" pitchFamily="34" charset="0"/>
                <a:cs typeface="Arial" pitchFamily="34" charset="0"/>
              </a:rPr>
              <a:t>intrar</a:t>
            </a:r>
            <a:r>
              <a:rPr lang="en-US" sz="4600" dirty="0" smtClean="0">
                <a:latin typeface="Arial" pitchFamily="34" charset="0"/>
                <a:cs typeface="Arial" pitchFamily="34" charset="0"/>
              </a:rPr>
              <a:t>i</a:t>
            </a:r>
            <a:r>
              <a:rPr lang="vi-VN" sz="4600" dirty="0" smtClean="0">
                <a:latin typeface="Arial" pitchFamily="34" charset="0"/>
                <a:cs typeface="Arial" pitchFamily="34" charset="0"/>
              </a:rPr>
              <a:t>, </a:t>
            </a:r>
            <a:r>
              <a:rPr lang="en-US" sz="4600" dirty="0" smtClean="0">
                <a:latin typeface="Arial" pitchFamily="34" charset="0"/>
                <a:cs typeface="Arial" pitchFamily="34" charset="0"/>
              </a:rPr>
              <a:t>acestea sunt </a:t>
            </a:r>
            <a:r>
              <a:rPr lang="vi-VN" sz="4600" dirty="0" smtClean="0">
                <a:latin typeface="Arial" pitchFamily="34" charset="0"/>
                <a:cs typeface="Arial" pitchFamily="34" charset="0"/>
              </a:rPr>
              <a:t>colorate </a:t>
            </a:r>
            <a:r>
              <a:rPr lang="vi-VN" sz="4600" dirty="0">
                <a:latin typeface="Arial" pitchFamily="34" charset="0"/>
                <a:cs typeface="Arial" pitchFamily="34" charset="0"/>
              </a:rPr>
              <a:t>în</a:t>
            </a:r>
            <a:r>
              <a:rPr lang="vi-VN" sz="4600" dirty="0" smtClean="0">
                <a:latin typeface="Arial" pitchFamily="34" charset="0"/>
                <a:cs typeface="Arial" pitchFamily="34" charset="0"/>
              </a:rPr>
              <a:t>:</a:t>
            </a:r>
            <a:endParaRPr lang="en-US" sz="4600" dirty="0" smtClean="0">
              <a:latin typeface="Arial" pitchFamily="34" charset="0"/>
              <a:cs typeface="Arial" pitchFamily="34" charset="0"/>
            </a:endParaRPr>
          </a:p>
          <a:p>
            <a:pPr lvl="1"/>
            <a:r>
              <a:rPr lang="en-US" sz="4600" dirty="0" smtClean="0">
                <a:solidFill>
                  <a:srgbClr val="FF0000"/>
                </a:solidFill>
                <a:latin typeface="Arial" pitchFamily="34" charset="0"/>
                <a:cs typeface="Arial" pitchFamily="34" charset="0"/>
              </a:rPr>
              <a:t>roșu</a:t>
            </a:r>
            <a:r>
              <a:rPr lang="en-US" sz="4600" dirty="0" smtClean="0">
                <a:latin typeface="Arial" pitchFamily="34" charset="0"/>
                <a:cs typeface="Arial" pitchFamily="34" charset="0"/>
              </a:rPr>
              <a:t> </a:t>
            </a:r>
            <a:r>
              <a:rPr lang="en-US" sz="4600" dirty="0">
                <a:latin typeface="Arial" pitchFamily="34" charset="0"/>
                <a:cs typeface="Arial" pitchFamily="34" charset="0"/>
              </a:rPr>
              <a:t>și </a:t>
            </a:r>
            <a:r>
              <a:rPr lang="en-US" sz="4600" dirty="0" smtClean="0">
                <a:latin typeface="Arial" pitchFamily="34" charset="0"/>
                <a:cs typeface="Arial" pitchFamily="34" charset="0"/>
              </a:rPr>
              <a:t>etichetate</a:t>
            </a:r>
            <a:r>
              <a:rPr lang="en-US" sz="4600" dirty="0">
                <a:latin typeface="Arial" pitchFamily="34" charset="0"/>
                <a:cs typeface="Arial" pitchFamily="34" charset="0"/>
              </a:rPr>
              <a:t> </a:t>
            </a:r>
            <a:r>
              <a:rPr lang="en-US" sz="4600" dirty="0">
                <a:solidFill>
                  <a:srgbClr val="FF0000"/>
                </a:solidFill>
                <a:latin typeface="Arial" pitchFamily="34" charset="0"/>
                <a:cs typeface="Arial" pitchFamily="34" charset="0"/>
              </a:rPr>
              <a:t>AH</a:t>
            </a:r>
            <a:r>
              <a:rPr lang="en-US" sz="4600" dirty="0" smtClean="0">
                <a:latin typeface="Arial" pitchFamily="34" charset="0"/>
                <a:cs typeface="Arial" pitchFamily="34" charset="0"/>
              </a:rPr>
              <a:t>; Acestea </a:t>
            </a:r>
            <a:r>
              <a:rPr lang="en-US" sz="4600" dirty="0">
                <a:latin typeface="Arial" pitchFamily="34" charset="0"/>
                <a:cs typeface="Arial" pitchFamily="34" charset="0"/>
              </a:rPr>
              <a:t>sunt cunoscute ca deșeuri </a:t>
            </a:r>
            <a:r>
              <a:rPr lang="en-US" sz="4600" dirty="0">
                <a:solidFill>
                  <a:srgbClr val="FF0000"/>
                </a:solidFill>
                <a:latin typeface="Arial" pitchFamily="34" charset="0"/>
                <a:cs typeface="Arial" pitchFamily="34" charset="0"/>
              </a:rPr>
              <a:t>"</a:t>
            </a:r>
            <a:r>
              <a:rPr lang="en-US" sz="4600" dirty="0" smtClean="0">
                <a:solidFill>
                  <a:srgbClr val="FF0000"/>
                </a:solidFill>
                <a:latin typeface="Arial" pitchFamily="34" charset="0"/>
                <a:cs typeface="Arial" pitchFamily="34" charset="0"/>
              </a:rPr>
              <a:t>absolut periculoase”</a:t>
            </a:r>
            <a:r>
              <a:rPr lang="en-US" sz="4600" dirty="0" smtClean="0">
                <a:latin typeface="Arial" pitchFamily="34" charset="0"/>
                <a:cs typeface="Arial" pitchFamily="34" charset="0"/>
              </a:rPr>
              <a:t>;</a:t>
            </a:r>
          </a:p>
          <a:p>
            <a:pPr lvl="1"/>
            <a:r>
              <a:rPr lang="en-US" sz="4600" dirty="0" smtClean="0">
                <a:latin typeface="Arial" pitchFamily="34" charset="0"/>
                <a:cs typeface="Arial" pitchFamily="34" charset="0"/>
              </a:rPr>
              <a:t>negru </a:t>
            </a:r>
            <a:r>
              <a:rPr lang="en-US" sz="4600" dirty="0">
                <a:latin typeface="Arial" pitchFamily="34" charset="0"/>
                <a:cs typeface="Arial" pitchFamily="34" charset="0"/>
              </a:rPr>
              <a:t>și etichetate </a:t>
            </a:r>
            <a:r>
              <a:rPr lang="en-US" sz="4600" dirty="0" smtClean="0">
                <a:latin typeface="Arial" pitchFamily="34" charset="0"/>
                <a:cs typeface="Arial" pitchFamily="34" charset="0"/>
              </a:rPr>
              <a:t>AN </a:t>
            </a:r>
            <a:r>
              <a:rPr lang="en-US" sz="4600" dirty="0">
                <a:latin typeface="Arial" pitchFamily="34" charset="0"/>
                <a:cs typeface="Arial" pitchFamily="34" charset="0"/>
              </a:rPr>
              <a:t>Acestea sunt cunoscute ca deșeuri "absolut </a:t>
            </a:r>
            <a:r>
              <a:rPr lang="en-US" sz="4600" dirty="0" smtClean="0">
                <a:latin typeface="Arial" pitchFamily="34" charset="0"/>
                <a:cs typeface="Arial" pitchFamily="34" charset="0"/>
              </a:rPr>
              <a:t>nepericuloase</a:t>
            </a:r>
            <a:r>
              <a:rPr lang="en-US" sz="4600" dirty="0">
                <a:latin typeface="Arial" pitchFamily="34" charset="0"/>
                <a:cs typeface="Arial" pitchFamily="34" charset="0"/>
              </a:rPr>
              <a:t>”;</a:t>
            </a:r>
          </a:p>
          <a:p>
            <a:pPr lvl="1"/>
            <a:r>
              <a:rPr lang="en-US" sz="4600" dirty="0" smtClean="0">
                <a:solidFill>
                  <a:srgbClr val="0033CC"/>
                </a:solidFill>
                <a:latin typeface="Arial" pitchFamily="34" charset="0"/>
                <a:cs typeface="Arial" pitchFamily="34" charset="0"/>
              </a:rPr>
              <a:t>albastru</a:t>
            </a:r>
            <a:r>
              <a:rPr lang="en-US" sz="4600" dirty="0" smtClean="0">
                <a:latin typeface="Arial" pitchFamily="34" charset="0"/>
                <a:cs typeface="Arial" pitchFamily="34" charset="0"/>
              </a:rPr>
              <a:t> </a:t>
            </a:r>
            <a:r>
              <a:rPr lang="en-US" sz="4600" dirty="0">
                <a:latin typeface="Arial" pitchFamily="34" charset="0"/>
                <a:cs typeface="Arial" pitchFamily="34" charset="0"/>
              </a:rPr>
              <a:t>și etichetate </a:t>
            </a:r>
            <a:r>
              <a:rPr lang="en-US" sz="4600" dirty="0" smtClean="0">
                <a:solidFill>
                  <a:srgbClr val="0033CC"/>
                </a:solidFill>
                <a:latin typeface="Arial" pitchFamily="34" charset="0"/>
                <a:cs typeface="Arial" pitchFamily="34" charset="0"/>
              </a:rPr>
              <a:t>MH</a:t>
            </a:r>
            <a:r>
              <a:rPr lang="en-US" sz="4600" dirty="0">
                <a:latin typeface="Arial" pitchFamily="34" charset="0"/>
                <a:cs typeface="Arial" pitchFamily="34" charset="0"/>
              </a:rPr>
              <a:t>; Acestea sunt cunoscute ca </a:t>
            </a:r>
            <a:r>
              <a:rPr lang="en-US" sz="4600" dirty="0" smtClean="0">
                <a:latin typeface="Arial" pitchFamily="34" charset="0"/>
                <a:cs typeface="Arial" pitchFamily="34" charset="0"/>
              </a:rPr>
              <a:t>intrari </a:t>
            </a:r>
            <a:r>
              <a:rPr lang="en-US" sz="4600" dirty="0" smtClean="0">
                <a:solidFill>
                  <a:srgbClr val="0033CC"/>
                </a:solidFill>
                <a:latin typeface="Arial" pitchFamily="34" charset="0"/>
                <a:cs typeface="Arial" pitchFamily="34" charset="0"/>
              </a:rPr>
              <a:t>“in oglinda </a:t>
            </a:r>
            <a:r>
              <a:rPr lang="en-US" sz="4600" dirty="0">
                <a:solidFill>
                  <a:srgbClr val="0033CC"/>
                </a:solidFill>
                <a:latin typeface="Arial" pitchFamily="34" charset="0"/>
                <a:cs typeface="Arial" pitchFamily="34" charset="0"/>
              </a:rPr>
              <a:t>periculoase”</a:t>
            </a:r>
            <a:r>
              <a:rPr lang="en-US" sz="4600" dirty="0">
                <a:latin typeface="Arial" pitchFamily="34" charset="0"/>
                <a:cs typeface="Arial" pitchFamily="34" charset="0"/>
              </a:rPr>
              <a:t>;</a:t>
            </a:r>
            <a:endParaRPr lang="en-US" sz="4600" dirty="0">
              <a:solidFill>
                <a:srgbClr val="FF0000"/>
              </a:solidFill>
              <a:latin typeface="Arial" pitchFamily="34" charset="0"/>
              <a:cs typeface="Arial" pitchFamily="34" charset="0"/>
            </a:endParaRPr>
          </a:p>
          <a:p>
            <a:pPr lvl="1"/>
            <a:r>
              <a:rPr lang="en-US" sz="4600" dirty="0" smtClean="0">
                <a:solidFill>
                  <a:srgbClr val="00B050"/>
                </a:solidFill>
                <a:latin typeface="Arial" pitchFamily="34" charset="0"/>
                <a:cs typeface="Arial" pitchFamily="34" charset="0"/>
              </a:rPr>
              <a:t>verde</a:t>
            </a:r>
            <a:r>
              <a:rPr lang="en-US" sz="4600" dirty="0" smtClean="0">
                <a:latin typeface="Arial" pitchFamily="34" charset="0"/>
                <a:cs typeface="Arial" pitchFamily="34" charset="0"/>
              </a:rPr>
              <a:t> </a:t>
            </a:r>
            <a:r>
              <a:rPr lang="en-US" sz="4600" dirty="0">
                <a:latin typeface="Arial" pitchFamily="34" charset="0"/>
                <a:cs typeface="Arial" pitchFamily="34" charset="0"/>
              </a:rPr>
              <a:t>și etichetate </a:t>
            </a:r>
            <a:r>
              <a:rPr lang="en-US" sz="4600" dirty="0" smtClean="0">
                <a:solidFill>
                  <a:srgbClr val="00B050"/>
                </a:solidFill>
                <a:latin typeface="Arial" pitchFamily="34" charset="0"/>
                <a:cs typeface="Arial" pitchFamily="34" charset="0"/>
              </a:rPr>
              <a:t>MN</a:t>
            </a:r>
            <a:r>
              <a:rPr lang="en-US" sz="4600" dirty="0" smtClean="0">
                <a:latin typeface="Arial" pitchFamily="34" charset="0"/>
                <a:cs typeface="Arial" pitchFamily="34" charset="0"/>
              </a:rPr>
              <a:t>; </a:t>
            </a:r>
            <a:r>
              <a:rPr lang="en-US" sz="4600" dirty="0">
                <a:latin typeface="Arial" pitchFamily="34" charset="0"/>
                <a:cs typeface="Arial" pitchFamily="34" charset="0"/>
              </a:rPr>
              <a:t>Acestea sunt cunoscute ca intrari </a:t>
            </a:r>
            <a:r>
              <a:rPr lang="en-US" sz="4600" dirty="0">
                <a:solidFill>
                  <a:srgbClr val="00B050"/>
                </a:solidFill>
                <a:latin typeface="Arial" pitchFamily="34" charset="0"/>
                <a:cs typeface="Arial" pitchFamily="34" charset="0"/>
              </a:rPr>
              <a:t>“in oglinda </a:t>
            </a:r>
            <a:r>
              <a:rPr lang="en-US" sz="4600" dirty="0" smtClean="0">
                <a:solidFill>
                  <a:srgbClr val="00B050"/>
                </a:solidFill>
                <a:latin typeface="Arial" pitchFamily="34" charset="0"/>
                <a:cs typeface="Arial" pitchFamily="34" charset="0"/>
              </a:rPr>
              <a:t>nepericuloase”</a:t>
            </a:r>
            <a:r>
              <a:rPr lang="en-US" sz="4600" dirty="0" smtClean="0">
                <a:latin typeface="Arial" pitchFamily="34" charset="0"/>
                <a:cs typeface="Arial" pitchFamily="34" charset="0"/>
              </a:rPr>
              <a:t>.</a:t>
            </a:r>
          </a:p>
          <a:p>
            <a:endParaRPr lang="en-US" sz="4600" dirty="0" smtClean="0">
              <a:latin typeface="Arial" pitchFamily="34" charset="0"/>
              <a:cs typeface="Arial" pitchFamily="34" charset="0"/>
            </a:endParaRPr>
          </a:p>
          <a:p>
            <a:r>
              <a:rPr lang="vi-VN" sz="4600" dirty="0" smtClean="0">
                <a:latin typeface="Arial" pitchFamily="34" charset="0"/>
                <a:cs typeface="Arial" pitchFamily="34" charset="0"/>
              </a:rPr>
              <a:t>Codurile </a:t>
            </a:r>
            <a:r>
              <a:rPr lang="vi-VN" sz="4600" dirty="0">
                <a:latin typeface="Arial" pitchFamily="34" charset="0"/>
                <a:cs typeface="Arial" pitchFamily="34" charset="0"/>
              </a:rPr>
              <a:t>de șase cifre </a:t>
            </a:r>
            <a:r>
              <a:rPr lang="en-US" sz="4600" dirty="0" smtClean="0">
                <a:latin typeface="Arial" pitchFamily="34" charset="0"/>
                <a:cs typeface="Arial" pitchFamily="34" charset="0"/>
              </a:rPr>
              <a:t>din Lista de deseuri corespunzatoare</a:t>
            </a:r>
            <a:r>
              <a:rPr lang="vi-VN" sz="4600" dirty="0" smtClean="0">
                <a:latin typeface="Arial" pitchFamily="34" charset="0"/>
                <a:cs typeface="Arial" pitchFamily="34" charset="0"/>
              </a:rPr>
              <a:t> deșeuril</a:t>
            </a:r>
            <a:r>
              <a:rPr lang="en-US" sz="4600" dirty="0" smtClean="0">
                <a:latin typeface="Arial" pitchFamily="34" charset="0"/>
                <a:cs typeface="Arial" pitchFamily="34" charset="0"/>
              </a:rPr>
              <a:t>or</a:t>
            </a:r>
            <a:r>
              <a:rPr lang="vi-VN" sz="4600" dirty="0" smtClean="0">
                <a:latin typeface="Arial" pitchFamily="34" charset="0"/>
                <a:cs typeface="Arial" pitchFamily="34" charset="0"/>
              </a:rPr>
              <a:t> </a:t>
            </a:r>
            <a:r>
              <a:rPr lang="vi-VN" sz="4600" dirty="0">
                <a:latin typeface="Arial" pitchFamily="34" charset="0"/>
                <a:cs typeface="Arial" pitchFamily="34" charset="0"/>
              </a:rPr>
              <a:t>periculoase </a:t>
            </a:r>
            <a:r>
              <a:rPr lang="en-US" sz="4600" dirty="0" smtClean="0">
                <a:latin typeface="Arial" pitchFamily="34" charset="0"/>
                <a:cs typeface="Arial" pitchFamily="34" charset="0"/>
              </a:rPr>
              <a:t>sunt prevazute cu</a:t>
            </a:r>
            <a:r>
              <a:rPr lang="vi-VN" sz="4600" dirty="0" smtClean="0">
                <a:latin typeface="Arial" pitchFamily="34" charset="0"/>
                <a:cs typeface="Arial" pitchFamily="34" charset="0"/>
              </a:rPr>
              <a:t> </a:t>
            </a:r>
            <a:r>
              <a:rPr lang="vi-VN" sz="4600" dirty="0">
                <a:latin typeface="Arial" pitchFamily="34" charset="0"/>
                <a:cs typeface="Arial" pitchFamily="34" charset="0"/>
              </a:rPr>
              <a:t>un asterisc (*) lângă ele.</a:t>
            </a:r>
            <a:endParaRPr lang="en-US" sz="4600" dirty="0">
              <a:latin typeface="Arial" pitchFamily="34" charset="0"/>
              <a:cs typeface="Arial" pitchFamily="34" charset="0"/>
            </a:endParaRPr>
          </a:p>
          <a:p>
            <a:endParaRPr lang="en-US" dirty="0">
              <a:solidFill>
                <a:srgbClr val="FF0000"/>
              </a:solidFill>
            </a:endParaRPr>
          </a:p>
        </p:txBody>
      </p:sp>
    </p:spTree>
    <p:extLst>
      <p:ext uri="{BB962C8B-B14F-4D97-AF65-F5344CB8AC3E}">
        <p14:creationId xmlns:p14="http://schemas.microsoft.com/office/powerpoint/2010/main" val="3004714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1800" b="1" dirty="0">
                <a:solidFill>
                  <a:schemeClr val="accent1">
                    <a:lumMod val="60000"/>
                    <a:lumOff val="40000"/>
                  </a:schemeClr>
                </a:solidFill>
                <a:latin typeface="Arial Black" pitchFamily="34" charset="0"/>
              </a:rPr>
              <a:t>AGENTIA NATIONALA PENTRU PROTECTIA MEDIULUI </a:t>
            </a:r>
            <a:br>
              <a:rPr lang="en-US" sz="1800" b="1" dirty="0">
                <a:solidFill>
                  <a:schemeClr val="accent1">
                    <a:lumMod val="60000"/>
                    <a:lumOff val="40000"/>
                  </a:schemeClr>
                </a:solidFill>
                <a:latin typeface="Arial Black" pitchFamily="34" charset="0"/>
              </a:rPr>
            </a:br>
            <a:r>
              <a:rPr lang="en-US" sz="1800" b="1" dirty="0">
                <a:solidFill>
                  <a:schemeClr val="accent1">
                    <a:lumMod val="60000"/>
                    <a:lumOff val="40000"/>
                  </a:schemeClr>
                </a:solidFill>
                <a:latin typeface="Arial Black" pitchFamily="34" charset="0"/>
              </a:rPr>
              <a:t>DIRECTIA DESEURI SI SUBSTANTE CHIMICE PERICULOASE</a:t>
            </a:r>
            <a:br>
              <a:rPr lang="en-US" sz="1800" b="1" dirty="0">
                <a:solidFill>
                  <a:schemeClr val="accent1">
                    <a:lumMod val="60000"/>
                    <a:lumOff val="40000"/>
                  </a:schemeClr>
                </a:solidFill>
                <a:latin typeface="Arial Black" pitchFamily="34" charset="0"/>
              </a:rPr>
            </a:br>
            <a:endParaRPr lang="en-US" sz="1800" dirty="0"/>
          </a:p>
        </p:txBody>
      </p:sp>
      <p:sp>
        <p:nvSpPr>
          <p:cNvPr id="3" name="Content Placeholder 2"/>
          <p:cNvSpPr>
            <a:spLocks noGrp="1"/>
          </p:cNvSpPr>
          <p:nvPr>
            <p:ph idx="1"/>
          </p:nvPr>
        </p:nvSpPr>
        <p:spPr/>
        <p:txBody>
          <a:bodyPr>
            <a:noAutofit/>
          </a:bodyPr>
          <a:lstStyle/>
          <a:p>
            <a:r>
              <a:rPr lang="en-US" sz="1200" b="1" u="sng" dirty="0">
                <a:solidFill>
                  <a:schemeClr val="tx2">
                    <a:lumMod val="60000"/>
                    <a:lumOff val="40000"/>
                  </a:schemeClr>
                </a:solidFill>
                <a:latin typeface="Arial" pitchFamily="34" charset="0"/>
                <a:cs typeface="Arial" pitchFamily="34" charset="0"/>
              </a:rPr>
              <a:t>Pasul 5</a:t>
            </a:r>
            <a:r>
              <a:rPr lang="en-US" sz="1200" b="1" dirty="0">
                <a:solidFill>
                  <a:schemeClr val="tx2">
                    <a:lumMod val="60000"/>
                    <a:lumOff val="40000"/>
                  </a:schemeClr>
                </a:solidFill>
                <a:latin typeface="Arial" pitchFamily="34" charset="0"/>
                <a:cs typeface="Arial" pitchFamily="34" charset="0"/>
              </a:rPr>
              <a:t>- Identificarea tipului de cod si de evaluare necesara</a:t>
            </a:r>
          </a:p>
          <a:p>
            <a:pPr marL="365760" lvl="1" indent="-283464">
              <a:spcBef>
                <a:spcPts val="600"/>
              </a:spcBef>
              <a:buSzPct val="80000"/>
              <a:buFont typeface="Wingdings 2"/>
              <a:buChar char=""/>
            </a:pPr>
            <a:r>
              <a:rPr lang="en-US" sz="1200" b="1" u="sng" dirty="0">
                <a:solidFill>
                  <a:srgbClr val="FF0000"/>
                </a:solidFill>
                <a:latin typeface="Arial" pitchFamily="34" charset="0"/>
                <a:cs typeface="Arial" pitchFamily="34" charset="0"/>
              </a:rPr>
              <a:t>I</a:t>
            </a:r>
            <a:r>
              <a:rPr lang="en-US" sz="1200" b="1" u="sng" dirty="0" smtClean="0">
                <a:solidFill>
                  <a:srgbClr val="FF0000"/>
                </a:solidFill>
                <a:latin typeface="Arial" pitchFamily="34" charset="0"/>
                <a:cs typeface="Arial" pitchFamily="34" charset="0"/>
              </a:rPr>
              <a:t>ntrarile </a:t>
            </a:r>
            <a:r>
              <a:rPr lang="en-US" sz="1200" b="1" u="sng" dirty="0">
                <a:solidFill>
                  <a:srgbClr val="FF0000"/>
                </a:solidFill>
                <a:latin typeface="Arial" pitchFamily="34" charset="0"/>
                <a:cs typeface="Arial" pitchFamily="34" charset="0"/>
              </a:rPr>
              <a:t>"absolut periculoase</a:t>
            </a:r>
            <a:r>
              <a:rPr lang="en-US" sz="1200" b="1" u="sng" dirty="0" smtClean="0">
                <a:solidFill>
                  <a:srgbClr val="FF0000"/>
                </a:solidFill>
                <a:latin typeface="Arial" pitchFamily="34" charset="0"/>
                <a:cs typeface="Arial" pitchFamily="34" charset="0"/>
              </a:rPr>
              <a:t>”</a:t>
            </a:r>
            <a:r>
              <a:rPr lang="en-US" sz="1200" b="1" u="sng" dirty="0">
                <a:solidFill>
                  <a:srgbClr val="FF0000"/>
                </a:solidFill>
                <a:latin typeface="Arial" pitchFamily="34" charset="0"/>
                <a:cs typeface="Arial" pitchFamily="34" charset="0"/>
              </a:rPr>
              <a:t> </a:t>
            </a:r>
            <a:r>
              <a:rPr lang="en-US" sz="1200" b="1" u="sng" dirty="0" smtClean="0">
                <a:solidFill>
                  <a:srgbClr val="FF0000"/>
                </a:solidFill>
                <a:latin typeface="Arial" pitchFamily="34" charset="0"/>
                <a:cs typeface="Arial" pitchFamily="34" charset="0"/>
              </a:rPr>
              <a:t>(‘</a:t>
            </a:r>
            <a:r>
              <a:rPr lang="en-US" sz="1200" b="1" u="sng" dirty="0">
                <a:solidFill>
                  <a:srgbClr val="FF0000"/>
                </a:solidFill>
                <a:latin typeface="Arial" pitchFamily="34" charset="0"/>
                <a:cs typeface="Arial" pitchFamily="34" charset="0"/>
              </a:rPr>
              <a:t>Absolute hazardous’ (AH) </a:t>
            </a:r>
            <a:r>
              <a:rPr lang="en-US" sz="1200" b="1" u="sng" dirty="0" smtClean="0">
                <a:solidFill>
                  <a:srgbClr val="FF0000"/>
                </a:solidFill>
                <a:latin typeface="Arial" pitchFamily="34" charset="0"/>
                <a:cs typeface="Arial" pitchFamily="34" charset="0"/>
              </a:rPr>
              <a:t>entries)</a:t>
            </a:r>
            <a:endParaRPr lang="en-US" sz="1200" b="1" u="sng" dirty="0">
              <a:solidFill>
                <a:srgbClr val="FF0000"/>
              </a:solidFill>
              <a:latin typeface="Arial" pitchFamily="34" charset="0"/>
              <a:cs typeface="Arial" pitchFamily="34" charset="0"/>
            </a:endParaRPr>
          </a:p>
          <a:p>
            <a:r>
              <a:rPr lang="en-US" sz="1200" dirty="0" smtClean="0">
                <a:latin typeface="Arial" pitchFamily="34" charset="0"/>
                <a:cs typeface="Arial" pitchFamily="34" charset="0"/>
              </a:rPr>
              <a:t>For </a:t>
            </a:r>
            <a:r>
              <a:rPr lang="en-US" sz="1200" dirty="0">
                <a:latin typeface="Arial" pitchFamily="34" charset="0"/>
                <a:cs typeface="Arial" pitchFamily="34" charset="0"/>
              </a:rPr>
              <a:t>example: </a:t>
            </a:r>
            <a:r>
              <a:rPr lang="en-US" sz="1200" dirty="0" smtClean="0">
                <a:solidFill>
                  <a:srgbClr val="FF0000"/>
                </a:solidFill>
                <a:latin typeface="Arial" pitchFamily="34" charset="0"/>
                <a:cs typeface="Arial" pitchFamily="34" charset="0"/>
              </a:rPr>
              <a:t>13 </a:t>
            </a:r>
            <a:r>
              <a:rPr lang="en-US" sz="1200" dirty="0">
                <a:solidFill>
                  <a:srgbClr val="FF0000"/>
                </a:solidFill>
                <a:latin typeface="Arial" pitchFamily="34" charset="0"/>
                <a:cs typeface="Arial" pitchFamily="34" charset="0"/>
              </a:rPr>
              <a:t>07 01* fuel oil and diesel AH </a:t>
            </a:r>
            <a:endParaRPr lang="en-US" sz="1200" dirty="0" smtClean="0">
              <a:solidFill>
                <a:srgbClr val="FF0000"/>
              </a:solidFill>
              <a:latin typeface="Arial" pitchFamily="34" charset="0"/>
              <a:cs typeface="Arial" pitchFamily="34" charset="0"/>
            </a:endParaRPr>
          </a:p>
          <a:p>
            <a:r>
              <a:rPr lang="it-IT" sz="1200" dirty="0" smtClean="0">
                <a:latin typeface="Arial" pitchFamily="34" charset="0"/>
                <a:cs typeface="Arial" pitchFamily="34" charset="0"/>
              </a:rPr>
              <a:t> HG 235/2007 privind gestionarea uleiurilor uzate prevede la ART</a:t>
            </a:r>
            <a:r>
              <a:rPr lang="it-IT" sz="1200" dirty="0">
                <a:latin typeface="Arial" pitchFamily="34" charset="0"/>
                <a:cs typeface="Arial" pitchFamily="34" charset="0"/>
              </a:rPr>
              <a:t>. </a:t>
            </a:r>
            <a:r>
              <a:rPr lang="it-IT" sz="1200" dirty="0" smtClean="0">
                <a:latin typeface="Arial" pitchFamily="34" charset="0"/>
                <a:cs typeface="Arial" pitchFamily="34" charset="0"/>
              </a:rPr>
              <a:t>14 ca:</a:t>
            </a:r>
            <a:endParaRPr lang="en-US" sz="1200" dirty="0">
              <a:latin typeface="Arial" pitchFamily="34" charset="0"/>
              <a:cs typeface="Arial" pitchFamily="34" charset="0"/>
            </a:endParaRPr>
          </a:p>
          <a:p>
            <a:r>
              <a:rPr lang="it-IT" sz="1200" dirty="0">
                <a:latin typeface="Arial" pitchFamily="34" charset="0"/>
                <a:cs typeface="Arial" pitchFamily="34" charset="0"/>
              </a:rPr>
              <a:t>    (1) </a:t>
            </a:r>
            <a:r>
              <a:rPr lang="it-IT" sz="1200" b="1" u="sng" dirty="0">
                <a:latin typeface="Arial" pitchFamily="34" charset="0"/>
                <a:cs typeface="Arial" pitchFamily="34" charset="0"/>
              </a:rPr>
              <a:t>Producătorii şi importatorii de uleiuri şi lubrifianţi</a:t>
            </a:r>
            <a:r>
              <a:rPr lang="it-IT" sz="1200" dirty="0">
                <a:latin typeface="Arial" pitchFamily="34" charset="0"/>
                <a:cs typeface="Arial" pitchFamily="34" charset="0"/>
              </a:rPr>
              <a:t> </a:t>
            </a:r>
            <a:r>
              <a:rPr lang="it-IT" sz="1200" b="1" dirty="0">
                <a:latin typeface="Arial" pitchFamily="34" charset="0"/>
                <a:cs typeface="Arial" pitchFamily="34" charset="0"/>
              </a:rPr>
              <a:t>sunt obligaţi să informeze publicul </a:t>
            </a:r>
            <a:r>
              <a:rPr lang="it-IT" sz="1200" dirty="0">
                <a:latin typeface="Arial" pitchFamily="34" charset="0"/>
                <a:cs typeface="Arial" pitchFamily="34" charset="0"/>
              </a:rPr>
              <a:t>asupra necesităţii colectării, valorificării şi/sau eliminării adecvate a uleiurilor uzate. Orice tip de reclamă referitoare la aceste aspecte trebuie amplasat în locuri vizibile la toate punctele de comercializare şi trebuie să conţină următorul text:</a:t>
            </a:r>
            <a:endParaRPr lang="en-US" sz="1200" dirty="0">
              <a:latin typeface="Arial" pitchFamily="34" charset="0"/>
              <a:cs typeface="Arial" pitchFamily="34" charset="0"/>
            </a:endParaRPr>
          </a:p>
          <a:p>
            <a:r>
              <a:rPr lang="it-IT" sz="1200" dirty="0">
                <a:latin typeface="Arial" pitchFamily="34" charset="0"/>
                <a:cs typeface="Arial" pitchFamily="34" charset="0"/>
              </a:rPr>
              <a:t>    "Acest ulei trebuie predat unui colector autorizat după utilizare!"</a:t>
            </a:r>
            <a:endParaRPr lang="en-US" sz="1200" dirty="0">
              <a:latin typeface="Arial" pitchFamily="34" charset="0"/>
              <a:cs typeface="Arial" pitchFamily="34" charset="0"/>
            </a:endParaRPr>
          </a:p>
          <a:p>
            <a:r>
              <a:rPr lang="it-IT" sz="1200" dirty="0">
                <a:latin typeface="Arial" pitchFamily="34" charset="0"/>
                <a:cs typeface="Arial" pitchFamily="34" charset="0"/>
              </a:rPr>
              <a:t>    (2) Uleiurile de motor şi de transmisie destinate comercializării trebuie să aibă inscripţionat pe ambalaj următorul text:</a:t>
            </a:r>
            <a:endParaRPr lang="en-US" sz="1200" dirty="0">
              <a:latin typeface="Arial" pitchFamily="34" charset="0"/>
              <a:cs typeface="Arial" pitchFamily="34" charset="0"/>
            </a:endParaRPr>
          </a:p>
          <a:p>
            <a:r>
              <a:rPr lang="it-IT" sz="1200" dirty="0">
                <a:latin typeface="Arial" pitchFamily="34" charset="0"/>
                <a:cs typeface="Arial" pitchFamily="34" charset="0"/>
              </a:rPr>
              <a:t>    "Acest ulei trebuie predat unui colector autorizat după utilizare! Este interzisă amestecarea acestui ulei cu solvenţi, lichid de frână şi lichid de răcire. Este interzisă utilizarea acestuia drept carburant în amestec cu motorină.</a:t>
            </a:r>
            <a:endParaRPr lang="en-US" sz="1200" dirty="0">
              <a:latin typeface="Arial" pitchFamily="34" charset="0"/>
              <a:cs typeface="Arial" pitchFamily="34" charset="0"/>
            </a:endParaRPr>
          </a:p>
          <a:p>
            <a:r>
              <a:rPr lang="it-IT" sz="1200" dirty="0">
                <a:latin typeface="Arial" pitchFamily="34" charset="0"/>
                <a:cs typeface="Arial" pitchFamily="34" charset="0"/>
              </a:rPr>
              <a:t>    </a:t>
            </a:r>
            <a:r>
              <a:rPr lang="it-IT" sz="1200" b="1" dirty="0">
                <a:latin typeface="Arial" pitchFamily="34" charset="0"/>
                <a:cs typeface="Arial" pitchFamily="34" charset="0"/>
              </a:rPr>
              <a:t>Acest produs după utilizare are codul ............................, conform Hotărârii Guvernului nr. 856/2002 privind evidenţa gestiunii deşeurilor şi pentru aprobarea listei cuprinzând deşeurile, inclusiv deşeurile periculoase, şi se încadrează în categoria de colectare ................................... </a:t>
            </a:r>
            <a:r>
              <a:rPr lang="it-IT" sz="1200" b="1" dirty="0" smtClean="0">
                <a:latin typeface="Arial" pitchFamily="34" charset="0"/>
                <a:cs typeface="Arial" pitchFamily="34" charset="0"/>
              </a:rPr>
              <a:t>.«</a:t>
            </a:r>
          </a:p>
          <a:p>
            <a:pPr algn="just"/>
            <a:r>
              <a:rPr lang="vi-VN" sz="1200" dirty="0" smtClean="0">
                <a:latin typeface="Arial" pitchFamily="34" charset="0"/>
                <a:cs typeface="Arial" pitchFamily="34" charset="0"/>
              </a:rPr>
              <a:t>În </a:t>
            </a:r>
            <a:r>
              <a:rPr lang="vi-VN" sz="1200" dirty="0">
                <a:latin typeface="Arial" pitchFamily="34" charset="0"/>
                <a:cs typeface="Arial" pitchFamily="34" charset="0"/>
              </a:rPr>
              <a:t>cazul în care descrierea </a:t>
            </a:r>
            <a:r>
              <a:rPr lang="vi-VN" sz="1200" dirty="0" smtClean="0">
                <a:latin typeface="Arial" pitchFamily="34" charset="0"/>
                <a:cs typeface="Arial" pitchFamily="34" charset="0"/>
              </a:rPr>
              <a:t>deșeuri</a:t>
            </a:r>
            <a:r>
              <a:rPr lang="en-US" sz="1200" dirty="0" smtClean="0">
                <a:latin typeface="Arial" pitchFamily="34" charset="0"/>
                <a:cs typeface="Arial" pitchFamily="34" charset="0"/>
              </a:rPr>
              <a:t>lor are</a:t>
            </a:r>
            <a:r>
              <a:rPr lang="vi-VN" sz="1200" dirty="0" smtClean="0">
                <a:latin typeface="Arial" pitchFamily="34" charset="0"/>
                <a:cs typeface="Arial" pitchFamily="34" charset="0"/>
              </a:rPr>
              <a:t> </a:t>
            </a:r>
            <a:r>
              <a:rPr lang="en-US" sz="1200" dirty="0" smtClean="0">
                <a:latin typeface="Arial" pitchFamily="34" charset="0"/>
                <a:cs typeface="Arial" pitchFamily="34" charset="0"/>
              </a:rPr>
              <a:t>pe</a:t>
            </a:r>
            <a:r>
              <a:rPr lang="vi-VN" sz="1200" dirty="0" smtClean="0">
                <a:latin typeface="Arial" pitchFamily="34" charset="0"/>
                <a:cs typeface="Arial" pitchFamily="34" charset="0"/>
              </a:rPr>
              <a:t> </a:t>
            </a:r>
            <a:r>
              <a:rPr lang="vi-VN" sz="1200" dirty="0">
                <a:latin typeface="Arial" pitchFamily="34" charset="0"/>
                <a:cs typeface="Arial" pitchFamily="34" charset="0"/>
              </a:rPr>
              <a:t>lângă codul de șase cifre </a:t>
            </a:r>
            <a:r>
              <a:rPr lang="en-US" sz="1200" dirty="0" smtClean="0">
                <a:latin typeface="Arial" pitchFamily="34" charset="0"/>
                <a:cs typeface="Arial" pitchFamily="34" charset="0"/>
              </a:rPr>
              <a:t>pentru </a:t>
            </a:r>
            <a:r>
              <a:rPr lang="vi-VN" sz="1200" dirty="0" smtClean="0">
                <a:latin typeface="Arial" pitchFamily="34" charset="0"/>
                <a:cs typeface="Arial" pitchFamily="34" charset="0"/>
              </a:rPr>
              <a:t>AH </a:t>
            </a:r>
            <a:r>
              <a:rPr lang="vi-VN" sz="1200" dirty="0">
                <a:latin typeface="Arial" pitchFamily="34" charset="0"/>
                <a:cs typeface="Arial" pitchFamily="34" charset="0"/>
              </a:rPr>
              <a:t>nu are o referință "</a:t>
            </a:r>
            <a:r>
              <a:rPr lang="vi-VN" sz="1200" dirty="0" smtClean="0">
                <a:latin typeface="Arial" pitchFamily="34" charset="0"/>
                <a:cs typeface="Arial" pitchFamily="34" charset="0"/>
              </a:rPr>
              <a:t>specific</a:t>
            </a:r>
            <a:r>
              <a:rPr lang="en-US" sz="1200" dirty="0" smtClean="0">
                <a:latin typeface="Arial" pitchFamily="34" charset="0"/>
                <a:cs typeface="Arial" pitchFamily="34" charset="0"/>
              </a:rPr>
              <a:t>a</a:t>
            </a:r>
            <a:r>
              <a:rPr lang="vi-VN" sz="1200" dirty="0" smtClean="0">
                <a:latin typeface="Arial" pitchFamily="34" charset="0"/>
                <a:cs typeface="Arial" pitchFamily="34" charset="0"/>
              </a:rPr>
              <a:t>" </a:t>
            </a:r>
            <a:r>
              <a:rPr lang="vi-VN" sz="1200" dirty="0">
                <a:latin typeface="Arial" pitchFamily="34" charset="0"/>
                <a:cs typeface="Arial" pitchFamily="34" charset="0"/>
              </a:rPr>
              <a:t>sau "</a:t>
            </a:r>
            <a:r>
              <a:rPr lang="vi-VN" sz="1200" dirty="0" smtClean="0">
                <a:latin typeface="Arial" pitchFamily="34" charset="0"/>
                <a:cs typeface="Arial" pitchFamily="34" charset="0"/>
              </a:rPr>
              <a:t>general</a:t>
            </a:r>
            <a:r>
              <a:rPr lang="en-US" sz="1200" dirty="0" smtClean="0">
                <a:latin typeface="Arial" pitchFamily="34" charset="0"/>
                <a:cs typeface="Arial" pitchFamily="34" charset="0"/>
              </a:rPr>
              <a:t>a</a:t>
            </a:r>
            <a:r>
              <a:rPr lang="vi-VN" sz="1200" dirty="0" smtClean="0">
                <a:latin typeface="Arial" pitchFamily="34" charset="0"/>
                <a:cs typeface="Arial" pitchFamily="34" charset="0"/>
              </a:rPr>
              <a:t>" </a:t>
            </a:r>
            <a:r>
              <a:rPr lang="en-US" sz="1200" dirty="0" smtClean="0">
                <a:latin typeface="Arial" pitchFamily="34" charset="0"/>
                <a:cs typeface="Arial" pitchFamily="34" charset="0"/>
              </a:rPr>
              <a:t>referitoare </a:t>
            </a:r>
            <a:r>
              <a:rPr lang="vi-VN" sz="1200" dirty="0" smtClean="0">
                <a:latin typeface="Arial" pitchFamily="34" charset="0"/>
                <a:cs typeface="Arial" pitchFamily="34" charset="0"/>
              </a:rPr>
              <a:t>la </a:t>
            </a:r>
            <a:r>
              <a:rPr lang="vi-VN" sz="1200" dirty="0">
                <a:latin typeface="Arial" pitchFamily="34" charset="0"/>
                <a:cs typeface="Arial" pitchFamily="34" charset="0"/>
              </a:rPr>
              <a:t>"substanțe periculoase" - aceasta înseamnă că concentrația de substanțe periculoase în deșeuri, și </a:t>
            </a:r>
            <a:r>
              <a:rPr lang="vi-VN" sz="1200" dirty="0" smtClean="0">
                <a:latin typeface="Arial" pitchFamily="34" charset="0"/>
                <a:cs typeface="Arial" pitchFamily="34" charset="0"/>
              </a:rPr>
              <a:t>proprietăți</a:t>
            </a:r>
            <a:r>
              <a:rPr lang="en-US" sz="1200" dirty="0" smtClean="0">
                <a:latin typeface="Arial" pitchFamily="34" charset="0"/>
                <a:cs typeface="Arial" pitchFamily="34" charset="0"/>
              </a:rPr>
              <a:t>le</a:t>
            </a:r>
            <a:r>
              <a:rPr lang="vi-VN" sz="1200" dirty="0" smtClean="0">
                <a:latin typeface="Arial" pitchFamily="34" charset="0"/>
                <a:cs typeface="Arial" pitchFamily="34" charset="0"/>
              </a:rPr>
              <a:t> </a:t>
            </a:r>
            <a:r>
              <a:rPr lang="vi-VN" sz="1200" dirty="0">
                <a:latin typeface="Arial" pitchFamily="34" charset="0"/>
                <a:cs typeface="Arial" pitchFamily="34" charset="0"/>
              </a:rPr>
              <a:t>periculoase, nu trebuie să fie luate în considerare în timpul </a:t>
            </a:r>
            <a:r>
              <a:rPr lang="vi-VN" sz="1200" dirty="0" smtClean="0">
                <a:latin typeface="Arial" pitchFamily="34" charset="0"/>
                <a:cs typeface="Arial" pitchFamily="34" charset="0"/>
              </a:rPr>
              <a:t>clasificar</a:t>
            </a:r>
            <a:r>
              <a:rPr lang="en-US" sz="1200" dirty="0" smtClean="0">
                <a:latin typeface="Arial" pitchFamily="34" charset="0"/>
                <a:cs typeface="Arial" pitchFamily="34" charset="0"/>
              </a:rPr>
              <a:t>ii</a:t>
            </a:r>
            <a:r>
              <a:rPr lang="vi-VN" sz="1200" dirty="0" smtClean="0">
                <a:latin typeface="Arial" pitchFamily="34" charset="0"/>
                <a:cs typeface="Arial" pitchFamily="34" charset="0"/>
              </a:rPr>
              <a:t>. </a:t>
            </a:r>
            <a:r>
              <a:rPr lang="vi-VN" sz="1200" b="1" dirty="0">
                <a:latin typeface="Arial" pitchFamily="34" charset="0"/>
                <a:cs typeface="Arial" pitchFamily="34" charset="0"/>
              </a:rPr>
              <a:t>Aceste deșeuri sunt considerate în mod automat </a:t>
            </a:r>
            <a:r>
              <a:rPr lang="en-US" sz="1200" b="1" dirty="0" smtClean="0">
                <a:latin typeface="Arial" pitchFamily="34" charset="0"/>
                <a:cs typeface="Arial" pitchFamily="34" charset="0"/>
              </a:rPr>
              <a:t>ca fiind </a:t>
            </a:r>
            <a:r>
              <a:rPr lang="vi-VN" sz="1200" b="1" dirty="0" smtClean="0">
                <a:latin typeface="Arial" pitchFamily="34" charset="0"/>
                <a:cs typeface="Arial" pitchFamily="34" charset="0"/>
              </a:rPr>
              <a:t>periculoase.</a:t>
            </a:r>
            <a:endParaRPr lang="en-US" sz="1200" b="1" dirty="0">
              <a:latin typeface="Arial" pitchFamily="34" charset="0"/>
              <a:cs typeface="Arial" pitchFamily="34" charset="0"/>
            </a:endParaRPr>
          </a:p>
        </p:txBody>
      </p:sp>
    </p:spTree>
    <p:extLst>
      <p:ext uri="{BB962C8B-B14F-4D97-AF65-F5344CB8AC3E}">
        <p14:creationId xmlns:p14="http://schemas.microsoft.com/office/powerpoint/2010/main" val="3540026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1800" b="1" dirty="0">
                <a:solidFill>
                  <a:schemeClr val="accent1">
                    <a:lumMod val="60000"/>
                    <a:lumOff val="40000"/>
                  </a:schemeClr>
                </a:solidFill>
                <a:latin typeface="Arial Black" pitchFamily="34" charset="0"/>
              </a:rPr>
              <a:t>AGENTIA NATIONALA PENTRU PROTECTIA MEDIULUI </a:t>
            </a:r>
            <a:br>
              <a:rPr lang="en-US" sz="1800" b="1" dirty="0">
                <a:solidFill>
                  <a:schemeClr val="accent1">
                    <a:lumMod val="60000"/>
                    <a:lumOff val="40000"/>
                  </a:schemeClr>
                </a:solidFill>
                <a:latin typeface="Arial Black" pitchFamily="34" charset="0"/>
              </a:rPr>
            </a:br>
            <a:r>
              <a:rPr lang="en-US" sz="1800" b="1" dirty="0">
                <a:solidFill>
                  <a:schemeClr val="accent1">
                    <a:lumMod val="60000"/>
                    <a:lumOff val="40000"/>
                  </a:schemeClr>
                </a:solidFill>
                <a:latin typeface="Arial Black" pitchFamily="34" charset="0"/>
              </a:rPr>
              <a:t>DIRECTIA DESEURI SI SUBSTANTE CHIMICE PERICULOASE</a:t>
            </a:r>
            <a:br>
              <a:rPr lang="en-US" sz="1800" b="1" dirty="0">
                <a:solidFill>
                  <a:schemeClr val="accent1">
                    <a:lumMod val="60000"/>
                    <a:lumOff val="40000"/>
                  </a:schemeClr>
                </a:solidFill>
                <a:latin typeface="Arial Black" pitchFamily="34" charset="0"/>
              </a:rPr>
            </a:br>
            <a:endParaRPr lang="en-US" sz="1800" dirty="0"/>
          </a:p>
        </p:txBody>
      </p:sp>
      <p:sp>
        <p:nvSpPr>
          <p:cNvPr id="3" name="Content Placeholder 2"/>
          <p:cNvSpPr>
            <a:spLocks noGrp="1"/>
          </p:cNvSpPr>
          <p:nvPr>
            <p:ph idx="1"/>
          </p:nvPr>
        </p:nvSpPr>
        <p:spPr/>
        <p:txBody>
          <a:bodyPr>
            <a:normAutofit fontScale="62500" lnSpcReduction="20000"/>
          </a:bodyPr>
          <a:lstStyle/>
          <a:p>
            <a:pPr algn="just"/>
            <a:r>
              <a:rPr lang="en-US" sz="2900" b="1" u="sng" dirty="0">
                <a:solidFill>
                  <a:schemeClr val="tx2">
                    <a:lumMod val="60000"/>
                    <a:lumOff val="40000"/>
                  </a:schemeClr>
                </a:solidFill>
                <a:latin typeface="Arial" pitchFamily="34" charset="0"/>
                <a:cs typeface="Arial" pitchFamily="34" charset="0"/>
              </a:rPr>
              <a:t>Pasul 5</a:t>
            </a:r>
            <a:r>
              <a:rPr lang="en-US" sz="2900" b="1" dirty="0">
                <a:solidFill>
                  <a:schemeClr val="tx2">
                    <a:lumMod val="60000"/>
                    <a:lumOff val="40000"/>
                  </a:schemeClr>
                </a:solidFill>
                <a:latin typeface="Arial" pitchFamily="34" charset="0"/>
                <a:cs typeface="Arial" pitchFamily="34" charset="0"/>
              </a:rPr>
              <a:t>- Identificarea tipului de cod si de evaluare </a:t>
            </a:r>
            <a:r>
              <a:rPr lang="en-US" sz="2900" b="1" dirty="0" smtClean="0">
                <a:solidFill>
                  <a:schemeClr val="tx2">
                    <a:lumMod val="60000"/>
                    <a:lumOff val="40000"/>
                  </a:schemeClr>
                </a:solidFill>
                <a:latin typeface="Arial" pitchFamily="34" charset="0"/>
                <a:cs typeface="Arial" pitchFamily="34" charset="0"/>
              </a:rPr>
              <a:t>necesara</a:t>
            </a:r>
          </a:p>
          <a:p>
            <a:pPr algn="just"/>
            <a:endParaRPr lang="en-US" sz="2900" b="1" dirty="0">
              <a:solidFill>
                <a:schemeClr val="tx2">
                  <a:lumMod val="60000"/>
                  <a:lumOff val="40000"/>
                </a:schemeClr>
              </a:solidFill>
              <a:latin typeface="Arial" pitchFamily="34" charset="0"/>
              <a:cs typeface="Arial" pitchFamily="34" charset="0"/>
            </a:endParaRPr>
          </a:p>
          <a:p>
            <a:pPr marL="365760" lvl="1" indent="-283464" algn="just">
              <a:spcBef>
                <a:spcPts val="600"/>
              </a:spcBef>
              <a:buSzPct val="80000"/>
              <a:buFont typeface="Wingdings 2"/>
              <a:buChar char=""/>
            </a:pPr>
            <a:r>
              <a:rPr lang="en-US" sz="2900" b="1" u="sng" dirty="0" smtClean="0">
                <a:solidFill>
                  <a:srgbClr val="FF0000"/>
                </a:solidFill>
                <a:latin typeface="Arial" pitchFamily="34" charset="0"/>
                <a:cs typeface="Arial" pitchFamily="34" charset="0"/>
              </a:rPr>
              <a:t>Deseuri </a:t>
            </a:r>
            <a:r>
              <a:rPr lang="en-US" sz="2900" b="1" u="sng" dirty="0">
                <a:solidFill>
                  <a:srgbClr val="FF0000"/>
                </a:solidFill>
                <a:latin typeface="Arial" pitchFamily="34" charset="0"/>
                <a:cs typeface="Arial" pitchFamily="34" charset="0"/>
              </a:rPr>
              <a:t>"absolut periculoase</a:t>
            </a:r>
            <a:r>
              <a:rPr lang="en-US" sz="2900" b="1" u="sng" dirty="0" smtClean="0">
                <a:solidFill>
                  <a:srgbClr val="FF0000"/>
                </a:solidFill>
                <a:latin typeface="Arial" pitchFamily="34" charset="0"/>
                <a:cs typeface="Arial" pitchFamily="34" charset="0"/>
              </a:rPr>
              <a:t>”</a:t>
            </a:r>
            <a:r>
              <a:rPr lang="en-US" sz="2900" b="1" u="sng" dirty="0">
                <a:solidFill>
                  <a:srgbClr val="FF0000"/>
                </a:solidFill>
                <a:latin typeface="Arial" pitchFamily="34" charset="0"/>
                <a:cs typeface="Arial" pitchFamily="34" charset="0"/>
              </a:rPr>
              <a:t> </a:t>
            </a:r>
            <a:r>
              <a:rPr lang="en-US" sz="2900" b="1" u="sng" dirty="0" smtClean="0">
                <a:solidFill>
                  <a:srgbClr val="FF0000"/>
                </a:solidFill>
                <a:latin typeface="Arial" pitchFamily="34" charset="0"/>
                <a:cs typeface="Arial" pitchFamily="34" charset="0"/>
              </a:rPr>
              <a:t>(‘</a:t>
            </a:r>
            <a:r>
              <a:rPr lang="en-US" sz="2900" b="1" u="sng" dirty="0">
                <a:solidFill>
                  <a:srgbClr val="FF0000"/>
                </a:solidFill>
                <a:latin typeface="Arial" pitchFamily="34" charset="0"/>
                <a:cs typeface="Arial" pitchFamily="34" charset="0"/>
              </a:rPr>
              <a:t>Absolute hazardous’ (</a:t>
            </a:r>
            <a:r>
              <a:rPr lang="en-US" sz="2900" b="1" u="sng" dirty="0" smtClean="0">
                <a:solidFill>
                  <a:srgbClr val="FF0000"/>
                </a:solidFill>
                <a:latin typeface="Arial" pitchFamily="34" charset="0"/>
                <a:cs typeface="Arial" pitchFamily="34" charset="0"/>
              </a:rPr>
              <a:t>AH)</a:t>
            </a:r>
          </a:p>
          <a:p>
            <a:pPr marL="365760" lvl="1" indent="-283464" algn="just">
              <a:spcBef>
                <a:spcPts val="600"/>
              </a:spcBef>
              <a:buSzPct val="80000"/>
              <a:buFont typeface="Wingdings 2"/>
              <a:buChar char=""/>
            </a:pPr>
            <a:endParaRPr lang="en-US" sz="2900" b="1" u="sng" dirty="0">
              <a:solidFill>
                <a:srgbClr val="FF0000"/>
              </a:solidFill>
              <a:latin typeface="Arial" pitchFamily="34" charset="0"/>
              <a:cs typeface="Arial" pitchFamily="34" charset="0"/>
            </a:endParaRPr>
          </a:p>
          <a:p>
            <a:pPr algn="just"/>
            <a:r>
              <a:rPr lang="vi-VN" sz="2900" dirty="0" smtClean="0">
                <a:latin typeface="Arial" pitchFamily="34" charset="0"/>
                <a:cs typeface="Arial" pitchFamily="34" charset="0"/>
              </a:rPr>
              <a:t>Există </a:t>
            </a:r>
            <a:r>
              <a:rPr lang="vi-VN" sz="2900" dirty="0">
                <a:latin typeface="Arial" pitchFamily="34" charset="0"/>
                <a:cs typeface="Arial" pitchFamily="34" charset="0"/>
              </a:rPr>
              <a:t>unele intrări neobișnuite "absolute periculoase </a:t>
            </a:r>
            <a:r>
              <a:rPr lang="vi-VN" sz="2900" dirty="0" smtClean="0">
                <a:latin typeface="Arial" pitchFamily="34" charset="0"/>
                <a:cs typeface="Arial" pitchFamily="34" charset="0"/>
              </a:rPr>
              <a:t>care </a:t>
            </a:r>
            <a:r>
              <a:rPr lang="vi-VN" sz="2900" dirty="0">
                <a:latin typeface="Arial" pitchFamily="34" charset="0"/>
                <a:cs typeface="Arial" pitchFamily="34" charset="0"/>
              </a:rPr>
              <a:t>sunt legate de alte </a:t>
            </a:r>
            <a:r>
              <a:rPr lang="vi-VN" sz="2900" dirty="0" smtClean="0">
                <a:latin typeface="Arial" pitchFamily="34" charset="0"/>
                <a:cs typeface="Arial" pitchFamily="34" charset="0"/>
              </a:rPr>
              <a:t>intrări. </a:t>
            </a:r>
            <a:r>
              <a:rPr lang="vi-VN" sz="2900" dirty="0">
                <a:latin typeface="Arial" pitchFamily="34" charset="0"/>
                <a:cs typeface="Arial" pitchFamily="34" charset="0"/>
              </a:rPr>
              <a:t>În aceste cazuri, aveți nevoie pentru a determina dacă </a:t>
            </a:r>
            <a:r>
              <a:rPr lang="en-US" sz="2900" dirty="0" smtClean="0">
                <a:latin typeface="Arial" pitchFamily="34" charset="0"/>
                <a:cs typeface="Arial" pitchFamily="34" charset="0"/>
              </a:rPr>
              <a:t>descrierea deseurilor este corespunzatoare </a:t>
            </a:r>
            <a:r>
              <a:rPr lang="vi-VN" sz="2900" dirty="0" smtClean="0">
                <a:latin typeface="Arial" pitchFamily="34" charset="0"/>
                <a:cs typeface="Arial" pitchFamily="34" charset="0"/>
              </a:rPr>
              <a:t>mențiun</a:t>
            </a:r>
            <a:r>
              <a:rPr lang="en-US" sz="2900" dirty="0" smtClean="0">
                <a:latin typeface="Arial" pitchFamily="34" charset="0"/>
                <a:cs typeface="Arial" pitchFamily="34" charset="0"/>
              </a:rPr>
              <a:t>ii</a:t>
            </a:r>
            <a:r>
              <a:rPr lang="vi-VN" sz="2900" dirty="0" smtClean="0">
                <a:latin typeface="Arial" pitchFamily="34" charset="0"/>
                <a:cs typeface="Arial" pitchFamily="34" charset="0"/>
              </a:rPr>
              <a:t> </a:t>
            </a:r>
            <a:r>
              <a:rPr lang="vi-VN" sz="2900" dirty="0">
                <a:latin typeface="Arial" pitchFamily="34" charset="0"/>
                <a:cs typeface="Arial" pitchFamily="34" charset="0"/>
              </a:rPr>
              <a:t>"absolut periculoase" sau nu. </a:t>
            </a:r>
            <a:endParaRPr lang="en-US" sz="2900" dirty="0" smtClean="0">
              <a:latin typeface="Arial" pitchFamily="34" charset="0"/>
              <a:cs typeface="Arial" pitchFamily="34" charset="0"/>
            </a:endParaRPr>
          </a:p>
          <a:p>
            <a:pPr algn="just"/>
            <a:r>
              <a:rPr lang="vi-VN" sz="2900" dirty="0" smtClean="0">
                <a:latin typeface="Arial" pitchFamily="34" charset="0"/>
                <a:cs typeface="Arial" pitchFamily="34" charset="0"/>
              </a:rPr>
              <a:t>Câteva </a:t>
            </a:r>
            <a:r>
              <a:rPr lang="vi-VN" sz="2900" dirty="0">
                <a:latin typeface="Arial" pitchFamily="34" charset="0"/>
                <a:cs typeface="Arial" pitchFamily="34" charset="0"/>
              </a:rPr>
              <a:t>exemple în acest sens includ</a:t>
            </a:r>
            <a:r>
              <a:rPr lang="vi-VN" sz="2900" dirty="0" smtClean="0">
                <a:latin typeface="Arial" pitchFamily="34" charset="0"/>
                <a:cs typeface="Arial" pitchFamily="34" charset="0"/>
              </a:rPr>
              <a:t>:</a:t>
            </a:r>
            <a:endParaRPr lang="en-US" sz="2900" dirty="0" smtClean="0">
              <a:latin typeface="Arial" pitchFamily="34" charset="0"/>
              <a:cs typeface="Arial" pitchFamily="34" charset="0"/>
            </a:endParaRPr>
          </a:p>
          <a:p>
            <a:pPr algn="just"/>
            <a:endParaRPr lang="en-US" sz="2900" dirty="0" smtClean="0">
              <a:latin typeface="Arial" pitchFamily="34" charset="0"/>
              <a:cs typeface="Arial" pitchFamily="34" charset="0"/>
            </a:endParaRPr>
          </a:p>
          <a:p>
            <a:pPr lvl="1" algn="just"/>
            <a:r>
              <a:rPr lang="vi-VN" sz="2900" dirty="0" smtClean="0">
                <a:latin typeface="Arial" pitchFamily="34" charset="0"/>
                <a:cs typeface="Arial" pitchFamily="34" charset="0"/>
              </a:rPr>
              <a:t>intrări </a:t>
            </a:r>
            <a:r>
              <a:rPr lang="vi-VN" sz="2900" dirty="0">
                <a:latin typeface="Arial" pitchFamily="34" charset="0"/>
                <a:cs typeface="Arial" pitchFamily="34" charset="0"/>
              </a:rPr>
              <a:t>"</a:t>
            </a:r>
            <a:r>
              <a:rPr lang="vi-VN" sz="2900" dirty="0" smtClean="0">
                <a:latin typeface="Arial" pitchFamily="34" charset="0"/>
                <a:cs typeface="Arial" pitchFamily="34" charset="0"/>
              </a:rPr>
              <a:t>absolut</a:t>
            </a:r>
            <a:r>
              <a:rPr lang="en-US" sz="2900" dirty="0" smtClean="0">
                <a:latin typeface="Arial" pitchFamily="34" charset="0"/>
                <a:cs typeface="Arial" pitchFamily="34" charset="0"/>
              </a:rPr>
              <a:t> </a:t>
            </a:r>
            <a:r>
              <a:rPr lang="vi-VN" sz="2900" dirty="0">
                <a:latin typeface="Arial" pitchFamily="34" charset="0"/>
                <a:cs typeface="Arial" pitchFamily="34" charset="0"/>
              </a:rPr>
              <a:t>periculoase </a:t>
            </a:r>
            <a:r>
              <a:rPr lang="vi-VN" sz="2900" dirty="0" smtClean="0">
                <a:latin typeface="Arial" pitchFamily="34" charset="0"/>
                <a:cs typeface="Arial" pitchFamily="34" charset="0"/>
              </a:rPr>
              <a:t>" pentru </a:t>
            </a:r>
            <a:r>
              <a:rPr lang="vi-VN" sz="2900" dirty="0">
                <a:latin typeface="Arial" pitchFamily="34" charset="0"/>
                <a:cs typeface="Arial" pitchFamily="34" charset="0"/>
              </a:rPr>
              <a:t>uleiurile uzate, care se disting prin tipul de </a:t>
            </a:r>
            <a:r>
              <a:rPr lang="vi-VN" sz="2900" dirty="0" smtClean="0">
                <a:latin typeface="Arial" pitchFamily="34" charset="0"/>
                <a:cs typeface="Arial" pitchFamily="34" charset="0"/>
              </a:rPr>
              <a:t>ulei </a:t>
            </a:r>
            <a:r>
              <a:rPr lang="vi-VN" sz="2900" dirty="0">
                <a:latin typeface="Arial" pitchFamily="34" charset="0"/>
                <a:cs typeface="Arial" pitchFamily="34" charset="0"/>
              </a:rPr>
              <a:t>și </a:t>
            </a:r>
            <a:r>
              <a:rPr lang="en-US" sz="2900" dirty="0" smtClean="0">
                <a:latin typeface="Arial" pitchFamily="34" charset="0"/>
                <a:cs typeface="Arial" pitchFamily="34" charset="0"/>
              </a:rPr>
              <a:t>prin </a:t>
            </a:r>
            <a:r>
              <a:rPr lang="vi-VN" sz="2900" dirty="0" smtClean="0">
                <a:latin typeface="Arial" pitchFamily="34" charset="0"/>
                <a:cs typeface="Arial" pitchFamily="34" charset="0"/>
              </a:rPr>
              <a:t>prezența PCB</a:t>
            </a:r>
            <a:r>
              <a:rPr lang="en-US" sz="2900" dirty="0" smtClean="0">
                <a:latin typeface="Arial" pitchFamily="34" charset="0"/>
                <a:cs typeface="Arial" pitchFamily="34" charset="0"/>
              </a:rPr>
              <a:t>-urilor;</a:t>
            </a:r>
            <a:endParaRPr lang="en-US" sz="2900" dirty="0">
              <a:latin typeface="Arial" pitchFamily="34" charset="0"/>
              <a:cs typeface="Arial" pitchFamily="34" charset="0"/>
            </a:endParaRPr>
          </a:p>
          <a:p>
            <a:pPr lvl="1" algn="just"/>
            <a:r>
              <a:rPr lang="vi-VN" sz="2900" dirty="0" smtClean="0">
                <a:latin typeface="Arial" pitchFamily="34" charset="0"/>
                <a:cs typeface="Arial" pitchFamily="34" charset="0"/>
              </a:rPr>
              <a:t>intrări </a:t>
            </a:r>
            <a:r>
              <a:rPr lang="vi-VN" sz="2900" dirty="0">
                <a:latin typeface="Arial" pitchFamily="34" charset="0"/>
                <a:cs typeface="Arial" pitchFamily="34" charset="0"/>
              </a:rPr>
              <a:t>"</a:t>
            </a:r>
            <a:r>
              <a:rPr lang="vi-VN" sz="2900" dirty="0" smtClean="0">
                <a:latin typeface="Arial" pitchFamily="34" charset="0"/>
                <a:cs typeface="Arial" pitchFamily="34" charset="0"/>
              </a:rPr>
              <a:t>absolut </a:t>
            </a:r>
            <a:r>
              <a:rPr lang="vi-VN" sz="2900" dirty="0">
                <a:latin typeface="Arial" pitchFamily="34" charset="0"/>
                <a:cs typeface="Arial" pitchFamily="34" charset="0"/>
              </a:rPr>
              <a:t>periculoase" și "absolut nepericuloase" pentru deșeurile electrice, care se disting prin prezența </a:t>
            </a:r>
            <a:r>
              <a:rPr lang="en-US" sz="2900" dirty="0" smtClean="0">
                <a:latin typeface="Arial" pitchFamily="34" charset="0"/>
                <a:cs typeface="Arial" pitchFamily="34" charset="0"/>
              </a:rPr>
              <a:t>sau</a:t>
            </a:r>
            <a:r>
              <a:rPr lang="vi-VN" sz="2900" dirty="0" smtClean="0">
                <a:latin typeface="Arial" pitchFamily="34" charset="0"/>
                <a:cs typeface="Arial" pitchFamily="34" charset="0"/>
              </a:rPr>
              <a:t> absență componente</a:t>
            </a:r>
            <a:r>
              <a:rPr lang="en-US" sz="2900" dirty="0" smtClean="0">
                <a:latin typeface="Arial" pitchFamily="34" charset="0"/>
                <a:cs typeface="Arial" pitchFamily="34" charset="0"/>
              </a:rPr>
              <a:t>lor</a:t>
            </a:r>
            <a:r>
              <a:rPr lang="vi-VN" sz="2900" dirty="0" smtClean="0">
                <a:latin typeface="Arial" pitchFamily="34" charset="0"/>
                <a:cs typeface="Arial" pitchFamily="34" charset="0"/>
              </a:rPr>
              <a:t> periculoase</a:t>
            </a:r>
            <a:r>
              <a:rPr lang="en-US" sz="2900" dirty="0" smtClean="0">
                <a:latin typeface="Arial" pitchFamily="34" charset="0"/>
                <a:cs typeface="Arial" pitchFamily="34" charset="0"/>
              </a:rPr>
              <a:t>, ca de exemplu-</a:t>
            </a:r>
            <a:r>
              <a:rPr lang="vi-VN" sz="2900" dirty="0" smtClean="0">
                <a:latin typeface="Arial" pitchFamily="34" charset="0"/>
                <a:cs typeface="Arial" pitchFamily="34" charset="0"/>
              </a:rPr>
              <a:t> </a:t>
            </a:r>
            <a:r>
              <a:rPr lang="en-US" sz="2900" dirty="0" smtClean="0">
                <a:latin typeface="Arial" pitchFamily="34" charset="0"/>
                <a:cs typeface="Arial" pitchFamily="34" charset="0"/>
              </a:rPr>
              <a:t>deseurile din </a:t>
            </a:r>
            <a:r>
              <a:rPr lang="en-US" sz="2900" dirty="0">
                <a:latin typeface="Arial" pitchFamily="34" charset="0"/>
                <a:cs typeface="Arial" pitchFamily="34" charset="0"/>
              </a:rPr>
              <a:t>echipamente electronice și </a:t>
            </a:r>
            <a:r>
              <a:rPr lang="en-US" sz="2900" dirty="0" smtClean="0">
                <a:latin typeface="Arial" pitchFamily="34" charset="0"/>
                <a:cs typeface="Arial" pitchFamily="34" charset="0"/>
              </a:rPr>
              <a:t>baterii.</a:t>
            </a:r>
            <a:endParaRPr lang="en-US" sz="2900" dirty="0">
              <a:latin typeface="Arial" pitchFamily="34" charset="0"/>
              <a:cs typeface="Arial" pitchFamily="34" charset="0"/>
            </a:endParaRPr>
          </a:p>
          <a:p>
            <a:endParaRPr lang="en-US" dirty="0"/>
          </a:p>
        </p:txBody>
      </p:sp>
    </p:spTree>
    <p:extLst>
      <p:ext uri="{BB962C8B-B14F-4D97-AF65-F5344CB8AC3E}">
        <p14:creationId xmlns:p14="http://schemas.microsoft.com/office/powerpoint/2010/main" val="27461561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306</TotalTime>
  <Words>2047</Words>
  <Application>Microsoft Office PowerPoint</Application>
  <PresentationFormat>On-screen Show (4:3)</PresentationFormat>
  <Paragraphs>130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Solstice</vt:lpstr>
      <vt:lpstr>3.1. MODUL DE UTILIZARE AL LISTEI DESEURILOR_DECIZIA 214/955/UE IN PROCESUL DE CLASIFICARE AL DESEURILOR</vt:lpstr>
      <vt:lpstr>AGENTIA NATIONALA PENTRU PROTECTIA MEDIULUI  DIRECTIA DESEURI SI SUBSTANTE CHIMICE PERICULOASE </vt:lpstr>
      <vt:lpstr>AGENTIA NATIONALA PENTRU PROTECTIA MEDIULUI  DIRECTIA DESEURI SI SUBSTANTE CHIMICE PERICULOASE </vt:lpstr>
      <vt:lpstr>AGENTIA NATIONALA PENTRU PROTECTIA MEDIULUI  DIRECTIA DESEURI SI SUBSTANTE CHIMICE PERICULOASE </vt:lpstr>
      <vt:lpstr>AGENTIA NATIONALA PENTRU PROTECTIA MEDIULUI  DIRECTIA DESEURI SI SUBSTANTE CHIMICE PERICULOASE </vt:lpstr>
      <vt:lpstr>AGENTIA NATIONALA PENTRU PROTECTIA MEDIULUI  DIRECTIA DESEURI SI SUBSTANTE CHIMICE PERICULOASE </vt:lpstr>
      <vt:lpstr>AGENTIA NATIONALA PENTRU PROTECTIA MEDIULUI  DIRECTIA DESEURI SI SUBSTANTE CHIMICE PERICULOASE </vt:lpstr>
      <vt:lpstr>AGENTIA NATIONALA PENTRU PROTECTIA MEDIULUI  DIRECTIA DESEURI SI SUBSTANTE CHIMICE PERICULOASE </vt:lpstr>
      <vt:lpstr>AGENTIA NATIONALA PENTRU PROTECTIA MEDIULUI  DIRECTIA DESEURI SI SUBSTANTE CHIMICE PERICULOASE </vt:lpstr>
      <vt:lpstr>AGENTIA NATIONALA PENTRU PROTECTIA MEDIULUI  DIRECTIA DESEURI SI SUBSTANTE CHIMICE PERICULOASE </vt:lpstr>
      <vt:lpstr>AGENTIA NATIONALA PENTRU PROTECTIA MEDIULUI  DIRECTIA DESEURI SI SUBSTANTE CHIMICE PERICULOASE </vt:lpstr>
      <vt:lpstr>AGENTIA NATIONALA PENTRU PROTECTIA MEDIULUI  DIRECTIA DESEURI SI SUBSTANTE CHIMICE PERICULOASE </vt:lpstr>
      <vt:lpstr>AGENTIA NATIONALA PENTRU PROTECTIA MEDIULUI  DIRECTIA DESEURI SI SUBSTANTE CHIMICE PERICULOASE </vt:lpstr>
      <vt:lpstr>AGENTIA NATIONALA PENTRU PROTECTIA MEDIULUI  DIRECTIA DESEURI SI SUBSTANTE CHIMICE PERICULOASE Claudia Pârvu Tel. 021 207 11 08 25 – 28 octombrie 2016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3.1. MODUL DE UTILIZARE AL LISTEI DESEURILOR_DECIZIA 214/955/UE IN PROCESUL DE CLASIFICARE AL DESEURILOR</dc:title>
  <dc:creator>Claudia Babescu</dc:creator>
  <cp:lastModifiedBy>Claudia Babescu</cp:lastModifiedBy>
  <cp:revision>36</cp:revision>
  <dcterms:created xsi:type="dcterms:W3CDTF">2015-09-22T12:49:48Z</dcterms:created>
  <dcterms:modified xsi:type="dcterms:W3CDTF">2016-10-06T09:12:58Z</dcterms:modified>
</cp:coreProperties>
</file>