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78" autoAdjust="0"/>
  </p:normalViewPr>
  <p:slideViewPr>
    <p:cSldViewPr>
      <p:cViewPr varScale="1">
        <p:scale>
          <a:sx n="107" d="100"/>
          <a:sy n="107" d="100"/>
        </p:scale>
        <p:origin x="-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FC73-B3BE-4E15-8A48-E2B6DA050522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E054-F09F-4F0F-B021-6E480361D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5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FC73-B3BE-4E15-8A48-E2B6DA050522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E054-F09F-4F0F-B021-6E480361D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3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FC73-B3BE-4E15-8A48-E2B6DA050522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E054-F09F-4F0F-B021-6E480361D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79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FC73-B3BE-4E15-8A48-E2B6DA050522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E054-F09F-4F0F-B021-6E480361D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6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FC73-B3BE-4E15-8A48-E2B6DA050522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E054-F09F-4F0F-B021-6E480361D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0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FC73-B3BE-4E15-8A48-E2B6DA050522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E054-F09F-4F0F-B021-6E480361D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5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FC73-B3BE-4E15-8A48-E2B6DA050522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E054-F09F-4F0F-B021-6E480361D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7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FC73-B3BE-4E15-8A48-E2B6DA050522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E054-F09F-4F0F-B021-6E480361D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4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FC73-B3BE-4E15-8A48-E2B6DA050522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E054-F09F-4F0F-B021-6E480361D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5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FC73-B3BE-4E15-8A48-E2B6DA050522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E054-F09F-4F0F-B021-6E480361D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9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FC73-B3BE-4E15-8A48-E2B6DA050522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E054-F09F-4F0F-B021-6E480361D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3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DFC73-B3BE-4E15-8A48-E2B6DA050522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3E054-F09F-4F0F-B021-6E480361D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1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76200"/>
            <a:ext cx="8610600" cy="457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AGENȚIA PENTRU PROTECȚIA MEDIULUI CLUJ </a:t>
            </a:r>
            <a:endParaRPr lang="en-US" sz="24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1371600"/>
            <a:ext cx="5334000" cy="1143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„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CONECTAREA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OAMENILOR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CU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55000" endA="50" endPos="85000" dir="5400000" sy="-100000" algn="bl" rotWithShape="0"/>
                </a:effectLst>
                <a:latin typeface="Arial Black" pitchFamily="34" charset="0"/>
              </a:rPr>
              <a:t>NATURA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”</a:t>
            </a:r>
            <a:endParaRPr lang="en-US" sz="24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6096000"/>
            <a:ext cx="8799250" cy="457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ZIUA MONDIALĂ A MEDIULUI 2017</a:t>
            </a:r>
            <a:endParaRPr lang="en-US" sz="2400" dirty="0">
              <a:solidFill>
                <a:srgbClr val="00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350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50000"/>
            </a:schemeClr>
          </a:fgClr>
          <a:bgClr>
            <a:schemeClr val="accent3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57200" y="1684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197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dina-maria.maier\Desktop\POZE\SPA Apuseni Vladeasa (1)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9943"/>
            <a:ext cx="4114800" cy="305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8313" y="2740223"/>
            <a:ext cx="181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b="1" dirty="0" smtClean="0">
                <a:solidFill>
                  <a:schemeClr val="bg1"/>
                </a:solidFill>
                <a:latin typeface="Arial Narrow" pitchFamily="34" charset="0"/>
              </a:rPr>
              <a:t>SPA Apuseni- Vladeasa</a:t>
            </a:r>
            <a:endParaRPr lang="ro-RO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27" name="Picture 3" descr="C:\Users\adina-maria.maier\Desktop\POZE\Lacul Stiuci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7316"/>
            <a:ext cx="4191000" cy="302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84873" y="2713055"/>
            <a:ext cx="1186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b="1" dirty="0" smtClean="0">
                <a:solidFill>
                  <a:schemeClr val="bg1"/>
                </a:solidFill>
                <a:latin typeface="Arial Narrow" pitchFamily="34" charset="0"/>
              </a:rPr>
              <a:t>Lacul stiucilor</a:t>
            </a:r>
            <a:endParaRPr lang="ro-RO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28" name="Picture 4" descr="C:\Users\adina-maria.maier\Desktop\POZE\Parc Apuseni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24212"/>
            <a:ext cx="4114800" cy="305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8313" y="6371021"/>
            <a:ext cx="1251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b="1" dirty="0" smtClean="0">
                <a:solidFill>
                  <a:schemeClr val="bg1"/>
                </a:solidFill>
                <a:latin typeface="Arial Narrow" pitchFamily="34" charset="0"/>
              </a:rPr>
              <a:t>Parcul Apuseni</a:t>
            </a:r>
            <a:endParaRPr lang="ro-RO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30" name="Picture 6" descr="C:\Users\adina-maria.maier\Desktop\POZE\SCI Somesul M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4038600" cy="299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06784" y="6298503"/>
            <a:ext cx="1332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b="1" dirty="0" smtClean="0">
                <a:solidFill>
                  <a:schemeClr val="bg1"/>
                </a:solidFill>
                <a:latin typeface="Arial Narrow" pitchFamily="34" charset="0"/>
              </a:rPr>
              <a:t>SCI Somesu Mic</a:t>
            </a:r>
            <a:endParaRPr lang="ro-RO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31" name="Picture 7" descr="C:\Users\adina-maria.maier\Desktop\POZE\Si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295424"/>
            <a:ext cx="4495800" cy="27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43600" y="4603036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  <a:t>Sic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0285" y="3292980"/>
            <a:ext cx="4231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 smtClean="0">
                <a:solidFill>
                  <a:schemeClr val="bg1"/>
                </a:solidFill>
                <a:latin typeface="Arial Black" pitchFamily="34" charset="0"/>
              </a:rPr>
              <a:t>”CONECTAREA OAMENILOR CU NATURA”</a:t>
            </a:r>
            <a:endParaRPr lang="en-US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29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50000"/>
            </a:schemeClr>
          </a:fgClr>
          <a:bgClr>
            <a:schemeClr val="accent3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1207363"/>
            <a:ext cx="7848600" cy="51054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b="1" dirty="0" smtClean="0">
                <a:solidFill>
                  <a:srgbClr val="003300"/>
                </a:solidFill>
                <a:latin typeface="Arial Narrow" pitchFamily="34" charset="0"/>
              </a:rPr>
              <a:t>	</a:t>
            </a:r>
          </a:p>
          <a:p>
            <a:pPr algn="just"/>
            <a:endParaRPr lang="ro-RO" b="1" dirty="0">
              <a:solidFill>
                <a:srgbClr val="003300"/>
              </a:solidFill>
              <a:latin typeface="Arial Narrow" pitchFamily="34" charset="0"/>
            </a:endParaRPr>
          </a:p>
          <a:p>
            <a:pPr algn="just"/>
            <a:r>
              <a:rPr lang="ro-RO" b="1" dirty="0" smtClean="0">
                <a:solidFill>
                  <a:srgbClr val="003300"/>
                </a:solidFill>
                <a:latin typeface="Arial Narrow" pitchFamily="34" charset="0"/>
              </a:rPr>
              <a:t>	Ziua </a:t>
            </a:r>
            <a:r>
              <a:rPr lang="ro-RO" b="1" dirty="0">
                <a:solidFill>
                  <a:srgbClr val="003300"/>
                </a:solidFill>
                <a:latin typeface="Arial Narrow" pitchFamily="34" charset="0"/>
              </a:rPr>
              <a:t>Mondială a Mediului</a:t>
            </a:r>
            <a:r>
              <a:rPr lang="ro-RO" dirty="0">
                <a:solidFill>
                  <a:srgbClr val="003300"/>
                </a:solidFill>
                <a:latin typeface="Arial Narrow" pitchFamily="34" charset="0"/>
              </a:rPr>
              <a:t> este cel mai important eveniment din seria celor înscrise în calendarul ecologic şi este sărbătorită în fiecare an, pe data de </a:t>
            </a:r>
            <a:r>
              <a:rPr lang="ro-RO" b="1" dirty="0">
                <a:solidFill>
                  <a:srgbClr val="003300"/>
                </a:solidFill>
                <a:latin typeface="Arial Narrow" pitchFamily="34" charset="0"/>
              </a:rPr>
              <a:t>5 iunie</a:t>
            </a:r>
            <a:r>
              <a:rPr lang="ro-RO" dirty="0">
                <a:solidFill>
                  <a:srgbClr val="003300"/>
                </a:solidFill>
                <a:latin typeface="Arial Narrow" pitchFamily="34" charset="0"/>
              </a:rPr>
              <a:t>. </a:t>
            </a:r>
            <a:endParaRPr lang="en-US" dirty="0">
              <a:solidFill>
                <a:srgbClr val="003300"/>
              </a:solidFill>
              <a:latin typeface="Arial Narrow" pitchFamily="34" charset="0"/>
            </a:endParaRPr>
          </a:p>
          <a:p>
            <a:pPr algn="just"/>
            <a:r>
              <a:rPr lang="ro-RO" dirty="0">
                <a:solidFill>
                  <a:srgbClr val="003300"/>
                </a:solidFill>
                <a:latin typeface="Arial Narrow" pitchFamily="34" charset="0"/>
              </a:rPr>
              <a:t> </a:t>
            </a:r>
            <a:r>
              <a:rPr lang="ro-RO" dirty="0" smtClean="0">
                <a:solidFill>
                  <a:srgbClr val="003300"/>
                </a:solidFill>
                <a:latin typeface="Arial Narrow" pitchFamily="34" charset="0"/>
              </a:rPr>
              <a:t>	Prin </a:t>
            </a:r>
            <a:r>
              <a:rPr lang="ro-RO" dirty="0">
                <a:solidFill>
                  <a:srgbClr val="003300"/>
                </a:solidFill>
                <a:latin typeface="Arial Narrow" pitchFamily="34" charset="0"/>
              </a:rPr>
              <a:t>această manifestare, </a:t>
            </a:r>
            <a:r>
              <a:rPr lang="ro-RO" b="1" dirty="0">
                <a:solidFill>
                  <a:srgbClr val="003300"/>
                </a:solidFill>
                <a:latin typeface="Arial Narrow" pitchFamily="34" charset="0"/>
              </a:rPr>
              <a:t>Organizaţia Naţiunilor Unite</a:t>
            </a:r>
            <a:r>
              <a:rPr lang="ro-RO" dirty="0">
                <a:solidFill>
                  <a:srgbClr val="003300"/>
                </a:solidFill>
                <a:latin typeface="Arial Narrow" pitchFamily="34" charset="0"/>
              </a:rPr>
              <a:t>, în calitate de promotor la nivel mondial, încearcă să atragă atenţia lumii, aupra problemelor de mediu, cu scopul de a stimula conştiinţa ecologică şi de a promova acţiunea politică în domeniul protecţiei mediului. </a:t>
            </a:r>
            <a:endParaRPr lang="en-US" dirty="0">
              <a:solidFill>
                <a:srgbClr val="003300"/>
              </a:solidFill>
              <a:latin typeface="Arial Narrow" pitchFamily="34" charset="0"/>
            </a:endParaRPr>
          </a:p>
          <a:p>
            <a:pPr algn="just"/>
            <a:r>
              <a:rPr lang="ro-RO" dirty="0">
                <a:solidFill>
                  <a:srgbClr val="003300"/>
                </a:solidFill>
                <a:latin typeface="Arial Narrow" pitchFamily="34" charset="0"/>
              </a:rPr>
              <a:t> </a:t>
            </a:r>
            <a:r>
              <a:rPr lang="ro-RO" dirty="0" smtClean="0">
                <a:solidFill>
                  <a:srgbClr val="003300"/>
                </a:solidFill>
                <a:latin typeface="Arial Narrow" pitchFamily="34" charset="0"/>
              </a:rPr>
              <a:t>	De-a </a:t>
            </a:r>
            <a:r>
              <a:rPr lang="ro-RO" dirty="0">
                <a:solidFill>
                  <a:srgbClr val="003300"/>
                </a:solidFill>
                <a:latin typeface="Arial Narrow" pitchFamily="34" charset="0"/>
              </a:rPr>
              <a:t>lungul celor </a:t>
            </a:r>
            <a:r>
              <a:rPr lang="ro-RO" b="1" dirty="0" smtClean="0">
                <a:solidFill>
                  <a:srgbClr val="003300"/>
                </a:solidFill>
                <a:latin typeface="Arial Narrow" pitchFamily="34" charset="0"/>
              </a:rPr>
              <a:t>45 </a:t>
            </a:r>
            <a:r>
              <a:rPr lang="ro-RO" b="1" dirty="0">
                <a:solidFill>
                  <a:srgbClr val="003300"/>
                </a:solidFill>
                <a:latin typeface="Arial Narrow" pitchFamily="34" charset="0"/>
              </a:rPr>
              <a:t>de ani </a:t>
            </a:r>
            <a:r>
              <a:rPr lang="ro-RO" dirty="0">
                <a:solidFill>
                  <a:srgbClr val="003300"/>
                </a:solidFill>
                <a:latin typeface="Arial Narrow" pitchFamily="34" charset="0"/>
              </a:rPr>
              <a:t>de manifestări, </a:t>
            </a:r>
            <a:r>
              <a:rPr lang="ro-RO" b="1" dirty="0">
                <a:solidFill>
                  <a:srgbClr val="003300"/>
                </a:solidFill>
                <a:latin typeface="Arial Narrow" pitchFamily="34" charset="0"/>
              </a:rPr>
              <a:t>Ziua Mediului</a:t>
            </a:r>
            <a:r>
              <a:rPr lang="ro-RO" dirty="0">
                <a:solidFill>
                  <a:srgbClr val="003300"/>
                </a:solidFill>
                <a:latin typeface="Arial Narrow" pitchFamily="34" charset="0"/>
              </a:rPr>
              <a:t> a ajuns să fie o platformă de informare publică la nivel mondial. </a:t>
            </a:r>
            <a:endParaRPr lang="ro-RO" dirty="0" smtClean="0">
              <a:solidFill>
                <a:srgbClr val="003300"/>
              </a:solidFill>
              <a:latin typeface="Arial Narrow" pitchFamily="34" charset="0"/>
            </a:endParaRPr>
          </a:p>
          <a:p>
            <a:pPr algn="just"/>
            <a:r>
              <a:rPr lang="ro-RO" dirty="0">
                <a:solidFill>
                  <a:srgbClr val="003300"/>
                </a:solidFill>
                <a:latin typeface="Arial Narrow" pitchFamily="34" charset="0"/>
              </a:rPr>
              <a:t>	</a:t>
            </a:r>
            <a:r>
              <a:rPr lang="ro-RO" dirty="0" smtClean="0">
                <a:solidFill>
                  <a:srgbClr val="003300"/>
                </a:solidFill>
                <a:latin typeface="Arial Narrow" pitchFamily="34" charset="0"/>
              </a:rPr>
              <a:t>Tema din acest an a </a:t>
            </a:r>
            <a:r>
              <a:rPr lang="ro-RO" b="1" dirty="0" smtClean="0">
                <a:solidFill>
                  <a:srgbClr val="003300"/>
                </a:solidFill>
                <a:latin typeface="Arial Narrow" pitchFamily="34" charset="0"/>
              </a:rPr>
              <a:t>Zilei Mondiale a Mediului</a:t>
            </a:r>
            <a:r>
              <a:rPr lang="ro-RO" dirty="0" smtClean="0">
                <a:solidFill>
                  <a:srgbClr val="003300"/>
                </a:solidFill>
                <a:latin typeface="Arial Narrow" pitchFamily="34" charset="0"/>
              </a:rPr>
              <a:t> este ”</a:t>
            </a:r>
            <a:r>
              <a:rPr lang="ro-RO" b="1" dirty="0" smtClean="0">
                <a:solidFill>
                  <a:srgbClr val="003300"/>
                </a:solidFill>
                <a:latin typeface="Arial Narrow" pitchFamily="34" charset="0"/>
              </a:rPr>
              <a:t>Conectarea oamenilor cu natura”. </a:t>
            </a:r>
            <a:r>
              <a:rPr lang="ro-RO" dirty="0" smtClean="0">
                <a:solidFill>
                  <a:srgbClr val="003300"/>
                </a:solidFill>
                <a:latin typeface="Arial Narrow" pitchFamily="34" charset="0"/>
              </a:rPr>
              <a:t>Este o provocare importantă, mai ales </a:t>
            </a:r>
            <a:r>
              <a:rPr lang="ro-RO" dirty="0">
                <a:solidFill>
                  <a:srgbClr val="003300"/>
                </a:solidFill>
                <a:latin typeface="Arial Narrow" pitchFamily="34" charset="0"/>
              </a:rPr>
              <a:t>î</a:t>
            </a:r>
            <a:r>
              <a:rPr lang="ro-RO" dirty="0" smtClean="0">
                <a:solidFill>
                  <a:srgbClr val="003300"/>
                </a:solidFill>
                <a:latin typeface="Arial Narrow" pitchFamily="34" charset="0"/>
              </a:rPr>
              <a:t>n </a:t>
            </a:r>
            <a:r>
              <a:rPr lang="ro-RO" dirty="0" smtClean="0">
                <a:solidFill>
                  <a:srgbClr val="003300"/>
                </a:solidFill>
                <a:latin typeface="Arial Narrow" pitchFamily="34" charset="0"/>
              </a:rPr>
              <a:t>act</a:t>
            </a:r>
            <a:r>
              <a:rPr lang="en-US" dirty="0">
                <a:solidFill>
                  <a:srgbClr val="003300"/>
                </a:solidFill>
                <a:latin typeface="Arial Narrow" pitchFamily="34" charset="0"/>
              </a:rPr>
              <a:t>u</a:t>
            </a:r>
            <a:r>
              <a:rPr lang="ro-RO" dirty="0" smtClean="0">
                <a:solidFill>
                  <a:srgbClr val="003300"/>
                </a:solidFill>
                <a:latin typeface="Arial Narrow" pitchFamily="34" charset="0"/>
              </a:rPr>
              <a:t>al</a:t>
            </a:r>
            <a:r>
              <a:rPr lang="en-US" dirty="0" smtClean="0">
                <a:solidFill>
                  <a:srgbClr val="003300"/>
                </a:solidFill>
                <a:latin typeface="Arial Narrow" pitchFamily="34" charset="0"/>
              </a:rPr>
              <a:t>ul</a:t>
            </a:r>
            <a:r>
              <a:rPr lang="ro-RO" dirty="0" smtClean="0">
                <a:solidFill>
                  <a:srgbClr val="003300"/>
                </a:solidFill>
                <a:latin typeface="Arial Narrow" pitchFamily="34" charset="0"/>
              </a:rPr>
              <a:t> </a:t>
            </a:r>
            <a:r>
              <a:rPr lang="ro-RO" dirty="0" smtClean="0">
                <a:solidFill>
                  <a:srgbClr val="003300"/>
                </a:solidFill>
                <a:latin typeface="Arial Narrow" pitchFamily="34" charset="0"/>
              </a:rPr>
              <a:t>context, </a:t>
            </a:r>
            <a:r>
              <a:rPr lang="ro-RO" dirty="0" smtClean="0">
                <a:solidFill>
                  <a:srgbClr val="003300"/>
                </a:solidFill>
                <a:latin typeface="Arial Narrow" pitchFamily="34" charset="0"/>
              </a:rPr>
              <a:t>în care, oamenii își petrec timpul </a:t>
            </a:r>
            <a:r>
              <a:rPr lang="ro-RO" dirty="0" smtClean="0">
                <a:solidFill>
                  <a:srgbClr val="003300"/>
                </a:solidFill>
                <a:latin typeface="Arial Narrow" pitchFamily="34" charset="0"/>
              </a:rPr>
              <a:t>în </a:t>
            </a:r>
            <a:r>
              <a:rPr lang="ro-RO" dirty="0" smtClean="0">
                <a:solidFill>
                  <a:srgbClr val="003300"/>
                </a:solidFill>
                <a:latin typeface="Arial Narrow" pitchFamily="34" charset="0"/>
              </a:rPr>
              <a:t>mașini, la serviciu, la cumpărături și la domiciliu, iar copiii în fața unui ecran TV, calculator sau smartphone. </a:t>
            </a:r>
          </a:p>
          <a:p>
            <a:pPr algn="just"/>
            <a:r>
              <a:rPr lang="ro-RO" dirty="0">
                <a:solidFill>
                  <a:srgbClr val="003300"/>
                </a:solidFill>
                <a:latin typeface="Arial Narrow" pitchFamily="34" charset="0"/>
              </a:rPr>
              <a:t>	</a:t>
            </a:r>
            <a:r>
              <a:rPr lang="ro-RO" b="1" dirty="0" smtClean="0">
                <a:solidFill>
                  <a:srgbClr val="003300"/>
                </a:solidFill>
                <a:latin typeface="Arial Narrow" pitchFamily="34" charset="0"/>
              </a:rPr>
              <a:t>Cel mai bun mod de a depăși deconectarea este conectarea. </a:t>
            </a:r>
            <a:r>
              <a:rPr lang="ro-RO" dirty="0" smtClean="0">
                <a:solidFill>
                  <a:srgbClr val="003300"/>
                </a:solidFill>
                <a:latin typeface="Arial Narrow" pitchFamily="34" charset="0"/>
              </a:rPr>
              <a:t>Din acest motiv, </a:t>
            </a:r>
            <a:r>
              <a:rPr lang="ro-RO" b="1" dirty="0" smtClean="0">
                <a:solidFill>
                  <a:srgbClr val="003300"/>
                </a:solidFill>
                <a:latin typeface="Arial Narrow" pitchFamily="34" charset="0"/>
              </a:rPr>
              <a:t>Agenția pentru Protecția Mediului Cluj, </a:t>
            </a:r>
            <a:r>
              <a:rPr lang="ro-RO" dirty="0" smtClean="0">
                <a:solidFill>
                  <a:srgbClr val="003300"/>
                </a:solidFill>
                <a:latin typeface="Arial Narrow" pitchFamily="34" charset="0"/>
              </a:rPr>
              <a:t>îi îndeamnă pe clujeni să își petreacă ziua de </a:t>
            </a:r>
            <a:r>
              <a:rPr lang="ro-RO" b="1" dirty="0" smtClean="0">
                <a:solidFill>
                  <a:srgbClr val="003300"/>
                </a:solidFill>
                <a:latin typeface="Arial Narrow" pitchFamily="34" charset="0"/>
              </a:rPr>
              <a:t>5 IUNIE, </a:t>
            </a:r>
            <a:r>
              <a:rPr lang="ro-RO" dirty="0" smtClean="0">
                <a:solidFill>
                  <a:srgbClr val="003300"/>
                </a:solidFill>
                <a:latin typeface="Arial Narrow" pitchFamily="34" charset="0"/>
              </a:rPr>
              <a:t>și nu numai, în natură</a:t>
            </a:r>
            <a:r>
              <a:rPr lang="ro-RO" b="1" dirty="0" smtClean="0">
                <a:solidFill>
                  <a:srgbClr val="003300"/>
                </a:solidFill>
                <a:latin typeface="Arial Narrow" pitchFamily="34" charset="0"/>
              </a:rPr>
              <a:t>, </a:t>
            </a:r>
            <a:r>
              <a:rPr lang="ro-RO" dirty="0">
                <a:solidFill>
                  <a:srgbClr val="003300"/>
                </a:solidFill>
                <a:latin typeface="Arial Narrow" pitchFamily="34" charset="0"/>
              </a:rPr>
              <a:t>vizitând ariile naturale protejate din județ</a:t>
            </a:r>
            <a:r>
              <a:rPr lang="ro-RO" b="1" dirty="0" smtClean="0">
                <a:solidFill>
                  <a:srgbClr val="003300"/>
                </a:solidFill>
                <a:latin typeface="Arial Narrow" pitchFamily="34" charset="0"/>
              </a:rPr>
              <a:t>.</a:t>
            </a:r>
            <a:r>
              <a:rPr lang="ro-RO" dirty="0" smtClean="0">
                <a:solidFill>
                  <a:srgbClr val="003300"/>
                </a:solidFill>
                <a:latin typeface="Arial Narrow" pitchFamily="34" charset="0"/>
              </a:rPr>
              <a:t> </a:t>
            </a:r>
          </a:p>
          <a:p>
            <a:pPr algn="just"/>
            <a:r>
              <a:rPr lang="ro-RO" b="1" dirty="0">
                <a:solidFill>
                  <a:srgbClr val="003300"/>
                </a:solidFill>
                <a:latin typeface="Arial Narrow" pitchFamily="34" charset="0"/>
              </a:rPr>
              <a:t>	</a:t>
            </a:r>
            <a:endParaRPr lang="ro-RO" b="1" dirty="0" smtClean="0">
              <a:solidFill>
                <a:srgbClr val="003300"/>
              </a:solidFill>
              <a:latin typeface="Arial Narrow" pitchFamily="34" charset="0"/>
            </a:endParaRPr>
          </a:p>
          <a:p>
            <a:pPr algn="just"/>
            <a:endParaRPr lang="en-US" dirty="0">
              <a:solidFill>
                <a:srgbClr val="003300"/>
              </a:solidFill>
              <a:latin typeface="Arial Narrow" pitchFamily="34" charset="0"/>
            </a:endParaRPr>
          </a:p>
          <a:p>
            <a:pPr algn="ctr"/>
            <a:endParaRPr lang="en-US" sz="2000" dirty="0">
              <a:solidFill>
                <a:srgbClr val="003300"/>
              </a:solidFill>
              <a:latin typeface="Arial Narrow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304800"/>
            <a:ext cx="5334000" cy="1143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„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CONECTAREA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OAMENILOR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CU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55000" endA="50" endPos="85000" dir="5400000" sy="-100000" algn="bl" rotWithShape="0"/>
                </a:effectLst>
                <a:latin typeface="Arial Black" pitchFamily="34" charset="0"/>
              </a:rPr>
              <a:t>NATURA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”</a:t>
            </a:r>
            <a:endParaRPr lang="en-US" sz="2400" dirty="0">
              <a:solidFill>
                <a:srgbClr val="00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67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50000"/>
            </a:schemeClr>
          </a:fgClr>
          <a:bgClr>
            <a:schemeClr val="accent3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500" y="1981200"/>
            <a:ext cx="830580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rgbClr val="003300"/>
                </a:solidFill>
                <a:latin typeface="Arial Narrow" pitchFamily="34" charset="0"/>
              </a:rPr>
              <a:t>22,5% din suprafața judetului Cluj este ocupat de ariile naturtale </a:t>
            </a:r>
            <a:r>
              <a:rPr lang="ro-RO" b="1" dirty="0" smtClean="0">
                <a:solidFill>
                  <a:srgbClr val="003300"/>
                </a:solidFill>
                <a:latin typeface="Arial Narrow" pitchFamily="34" charset="0"/>
              </a:rPr>
              <a:t>protejate, unele suprafețe suprapunându-se.</a:t>
            </a:r>
            <a:endParaRPr lang="en-US" sz="2000" b="1" dirty="0">
              <a:solidFill>
                <a:srgbClr val="003300"/>
              </a:solidFill>
              <a:latin typeface="Arial Narrow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304800"/>
            <a:ext cx="5334000" cy="1143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„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CONECTAREA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OAMENILOR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CU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55000" endA="50" endPos="85000" dir="5400000" sy="-100000" algn="bl" rotWithShape="0"/>
                </a:effectLst>
                <a:latin typeface="Arial Black" pitchFamily="34" charset="0"/>
              </a:rPr>
              <a:t>NATURA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”</a:t>
            </a:r>
            <a:endParaRPr lang="en-US" sz="2400" dirty="0">
              <a:solidFill>
                <a:srgbClr val="003300"/>
              </a:solidFill>
              <a:latin typeface="Arial Black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26236"/>
              </p:ext>
            </p:extLst>
          </p:nvPr>
        </p:nvGraphicFramePr>
        <p:xfrm>
          <a:off x="2590800" y="3098307"/>
          <a:ext cx="3997641" cy="23880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8839"/>
                <a:gridCol w="1476465"/>
                <a:gridCol w="1762337"/>
              </a:tblGrid>
              <a:tr h="8955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dirty="0" smtClean="0">
                          <a:effectLst/>
                          <a:latin typeface="Arial Narrow" pitchFamily="34" charset="0"/>
                        </a:rPr>
                        <a:t>de inters național</a:t>
                      </a:r>
                      <a:endParaRPr lang="en-US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Arial Narrow" pitchFamily="34" charset="0"/>
                        </a:rPr>
                        <a:t>Situri de Importanță Comunitară</a:t>
                      </a:r>
                      <a:endParaRPr lang="en-US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Arial Narrow" pitchFamily="34" charset="0"/>
                        </a:rPr>
                        <a:t>Arii de Protecție </a:t>
                      </a:r>
                      <a:r>
                        <a:rPr lang="ro-RO" sz="1200" dirty="0" smtClean="0">
                          <a:effectLst/>
                          <a:latin typeface="Arial Narrow" pitchFamily="34" charset="0"/>
                        </a:rPr>
                        <a:t>specială </a:t>
                      </a:r>
                      <a:r>
                        <a:rPr lang="ro-RO" sz="1200" dirty="0">
                          <a:effectLst/>
                          <a:latin typeface="Arial Narrow" pitchFamily="34" charset="0"/>
                        </a:rPr>
                        <a:t>Avifaunistică</a:t>
                      </a:r>
                      <a:endParaRPr lang="en-US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492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32.285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7, 5% </a:t>
                      </a:r>
                      <a:r>
                        <a:rPr lang="ro-RO" sz="1200" b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din teritoriul judetului Cluj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Arial Narrow" pitchFamily="34" charset="0"/>
                        </a:rPr>
                        <a:t>83.408</a:t>
                      </a:r>
                      <a:endParaRPr lang="en-US" sz="1100" b="1" dirty="0"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dirty="0" smtClean="0">
                          <a:effectLst/>
                          <a:latin typeface="Arial Narrow" pitchFamily="34" charset="0"/>
                        </a:rPr>
                        <a:t>18% </a:t>
                      </a:r>
                      <a:r>
                        <a:rPr lang="ro-RO" sz="11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din teritoriul judetului Cluj</a:t>
                      </a:r>
                      <a:endParaRPr lang="en-US" sz="1050" b="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Arial Narrow" pitchFamily="34" charset="0"/>
                        </a:rPr>
                        <a:t>68.550</a:t>
                      </a:r>
                      <a:endParaRPr lang="en-US" sz="1100" b="1" dirty="0"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dirty="0">
                          <a:effectLst/>
                          <a:latin typeface="Arial Narrow" pitchFamily="34" charset="0"/>
                        </a:rPr>
                        <a:t>11,5</a:t>
                      </a:r>
                      <a:r>
                        <a:rPr lang="ro-RO" sz="1200" b="1" dirty="0" smtClean="0">
                          <a:effectLst/>
                          <a:latin typeface="Arial Narrow" pitchFamily="34" charset="0"/>
                        </a:rPr>
                        <a:t>% </a:t>
                      </a:r>
                      <a:r>
                        <a:rPr lang="ro-RO" sz="11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din teritoriul judetului Cluj</a:t>
                      </a:r>
                      <a:endParaRPr lang="en-US" sz="1050" b="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00400" y="3082614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SUPRAFEȚE ARII NATURALE (ha)</a:t>
            </a:r>
            <a:endParaRPr lang="en-US" sz="12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9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50000"/>
            </a:schemeClr>
          </a:fgClr>
          <a:bgClr>
            <a:schemeClr val="accent3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304800"/>
            <a:ext cx="5334000" cy="1143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„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CONECTAREA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OAMENILOR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CU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55000" endA="50" endPos="85000" dir="5400000" sy="-100000" algn="bl" rotWithShape="0"/>
                </a:effectLst>
                <a:latin typeface="Arial Black" pitchFamily="34" charset="0"/>
              </a:rPr>
              <a:t>NATURA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”</a:t>
            </a:r>
            <a:endParaRPr lang="en-US" sz="2400" dirty="0">
              <a:solidFill>
                <a:srgbClr val="003300"/>
              </a:solidFill>
              <a:latin typeface="Arial Black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244939"/>
              </p:ext>
            </p:extLst>
          </p:nvPr>
        </p:nvGraphicFramePr>
        <p:xfrm>
          <a:off x="457200" y="1685042"/>
          <a:ext cx="8229600" cy="4577667"/>
        </p:xfrm>
        <a:graphic>
          <a:graphicData uri="http://schemas.openxmlformats.org/drawingml/2006/table">
            <a:tbl>
              <a:tblPr firstRow="1" firstCol="1" bandRow="1"/>
              <a:tblGrid>
                <a:gridCol w="2636581"/>
                <a:gridCol w="1949037"/>
                <a:gridCol w="2288026"/>
                <a:gridCol w="1355956"/>
              </a:tblGrid>
              <a:tr h="19801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Arii naturale protejate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Administrator/ Custode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9801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de interes comunitar (situri Natura 2000)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de interes național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Situri de Importanta Comunitara (SCI)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Arii de protectie speciala avifaunistica (SPA)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40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ROSCI0002 Apuseni (OM 1964/2007)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ROSPA0081 Muntii Apuseni Vladeasa (HG 1284/2007)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Parcul Natural Apuseni (Legea 5/2000)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Administraţia Parcului Natural Apuseni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6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ROSCI0040 Coasta Lunii  (OM 1964/2007)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Dealul cu Fluturi (HG 2151/2004)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Asociația Enviro Team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801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ROSCI0074 Făgetul Clujului - Valea Morii  (OM 1964/2007)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Fagetul Clujului  (Legea 5/2000)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Asociația Natura Transilvaniei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8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Valea Morilor  (Legea 5/2000)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02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ROSCI0295 Dealurile Clujului Est (OM 2387/2011)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Fanatele Clujului - Coparsaie  (Legea 5/2000)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Societatea Lepidopterologică Română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6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Fanatele Clujului - La Craiu  (Legea 5/2000)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013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ROSCI0099 Lacul Ştiucilor-- Sic-Puini-Bontida  (OM 1964/2007)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ROSPA0104 Bazinul Fizesului (HG 1284/2007)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Lacul Stiucilor  (Legea 5/2000)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Asociaţia  Educaţional-Ecologică Ecotransilvania şi Asociaţia Ecochoice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8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Padurea Ciuasului (HG 1581/2005)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Stufarisurile de la Sic  (Legea 5/2000)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Valea Legiilor  (Legea 5/2000)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ROSCI0146 Pădurea de stejar pufos de la Hoia-Cluj  (OM 1964/2007)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Asociația Ecouri Verzi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57200" y="1684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166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50000"/>
            </a:schemeClr>
          </a:fgClr>
          <a:bgClr>
            <a:schemeClr val="accent3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304800"/>
            <a:ext cx="5334000" cy="1143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„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CONECTAREA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OAMENILOR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CU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55000" endA="50" endPos="85000" dir="5400000" sy="-100000" algn="bl" rotWithShape="0"/>
                </a:effectLst>
                <a:latin typeface="Arial Black" pitchFamily="34" charset="0"/>
              </a:rPr>
              <a:t>NATURA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”</a:t>
            </a:r>
            <a:endParaRPr lang="en-US" sz="2400" dirty="0">
              <a:solidFill>
                <a:srgbClr val="003300"/>
              </a:solidFill>
              <a:latin typeface="Arial Black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802046"/>
              </p:ext>
            </p:extLst>
          </p:nvPr>
        </p:nvGraphicFramePr>
        <p:xfrm>
          <a:off x="457200" y="1685042"/>
          <a:ext cx="8229600" cy="792051"/>
        </p:xfrm>
        <a:graphic>
          <a:graphicData uri="http://schemas.openxmlformats.org/drawingml/2006/table">
            <a:tbl>
              <a:tblPr firstRow="1" firstCol="1" bandRow="1"/>
              <a:tblGrid>
                <a:gridCol w="2636581"/>
                <a:gridCol w="1949037"/>
                <a:gridCol w="2288026"/>
                <a:gridCol w="1355956"/>
              </a:tblGrid>
              <a:tr h="19801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Arii naturale protejate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Administrator/ Custode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9801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de interes comunitar (situri Natura 2000)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de interes național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Situri de Importanta Comunitara (SCI)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Arii de protectie speciala avifaunistica (SPA)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57200" y="1684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784525"/>
              </p:ext>
            </p:extLst>
          </p:nvPr>
        </p:nvGraphicFramePr>
        <p:xfrm>
          <a:off x="457201" y="2514600"/>
          <a:ext cx="8225088" cy="3518338"/>
        </p:xfrm>
        <a:graphic>
          <a:graphicData uri="http://schemas.openxmlformats.org/drawingml/2006/table">
            <a:tbl>
              <a:tblPr firstRow="1" firstCol="1" bandRow="1"/>
              <a:tblGrid>
                <a:gridCol w="2686923"/>
                <a:gridCol w="1929922"/>
                <a:gridCol w="2265586"/>
                <a:gridCol w="1342657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ROSCI0238 Suatu-Cojocna-Crairat (OM 2387/2011)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Fânațele Suatu I și II  (Legea 5/2000)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21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ROSCI0223 Sărăturile-Ocna Veche  (OM 1964/2007)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ROSPA0113 Cânepişti (HG 971/2011)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Saraturile si Ocna Veche  (Legea 5/2000)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SC Greenviro SRL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60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ROSCI0253 Trascău  (OM 1964/2007)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ROSPA0087 Muntii Trascau (HG 1284/2007)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GAL Munții Metaliferi, Trascău și Muntele Mare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21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ROSCI0300 Fânaţele Pietroasa - Podeni  (OM 2387/2011)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1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ROSCI0034 Cheile Turenilor  (OM 1964/2007)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Cheile Turenilor  (Legea 5/2000)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1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ROSCI0035 Cheile Turzii  (OM 1964/2007)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Cheile Turzii  (Legea 5/2000)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1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ROSCI0263 Valea Ierii  (OM 1964/2007)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EPMC Consulting SRL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21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ROSCI0356 Poienile de la Şard (OM 2387/2011)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21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ROSCI0394 Someşul Mic (OM 2387/2011)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881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50000"/>
            </a:schemeClr>
          </a:fgClr>
          <a:bgClr>
            <a:schemeClr val="accent3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304800"/>
            <a:ext cx="5334000" cy="1143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„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CONECTAREA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OAMENILOR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CU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55000" endA="50" endPos="85000" dir="5400000" sy="-100000" algn="bl" rotWithShape="0"/>
                </a:effectLst>
                <a:latin typeface="Arial Black" pitchFamily="34" charset="0"/>
              </a:rPr>
              <a:t>NATURA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”</a:t>
            </a:r>
            <a:endParaRPr lang="en-US" sz="2400" dirty="0">
              <a:solidFill>
                <a:srgbClr val="003300"/>
              </a:solidFill>
              <a:latin typeface="Arial Black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14225"/>
              </p:ext>
            </p:extLst>
          </p:nvPr>
        </p:nvGraphicFramePr>
        <p:xfrm>
          <a:off x="457200" y="1685042"/>
          <a:ext cx="8229600" cy="792051"/>
        </p:xfrm>
        <a:graphic>
          <a:graphicData uri="http://schemas.openxmlformats.org/drawingml/2006/table">
            <a:tbl>
              <a:tblPr firstRow="1" firstCol="1" bandRow="1"/>
              <a:tblGrid>
                <a:gridCol w="2636581"/>
                <a:gridCol w="1949037"/>
                <a:gridCol w="2288026"/>
                <a:gridCol w="1355956"/>
              </a:tblGrid>
              <a:tr h="19801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Arii naturale protejate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Administrator/ Custode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9801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de interes comunitar (situri Natura 2000)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de interes național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Situri de Importanta Comunitara (SCI)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Arii de protectie speciala avifaunistica (SPA)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57200" y="1684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015579"/>
              </p:ext>
            </p:extLst>
          </p:nvPr>
        </p:nvGraphicFramePr>
        <p:xfrm>
          <a:off x="457200" y="2514600"/>
          <a:ext cx="8229600" cy="3995928"/>
        </p:xfrm>
        <a:graphic>
          <a:graphicData uri="http://schemas.openxmlformats.org/drawingml/2006/table">
            <a:tbl>
              <a:tblPr firstRow="1" firstCol="1" bandRow="1"/>
              <a:tblGrid>
                <a:gridCol w="2636581"/>
                <a:gridCol w="1949037"/>
                <a:gridCol w="2288026"/>
                <a:gridCol w="1355956"/>
              </a:tblGrid>
              <a:tr h="1980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ROSCI0274 Agârbiciu (OM 46 /2016)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80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ROSCI0301 Bogata (OM 46 /2016)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6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ROSCI0410 Fânațele de la Sucutard (OM 46 /2016)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2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ROSCI0427 Pajiștile de la Liteni-Săvădisla (OM 46 /2016)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6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ROSCI0429 Pajiștile de la Moriști și Cojocna (OM 46 /2016)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80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ROSCI0440 Valea Șardului (OM 46 /2016)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6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Cariera Corabia  (Legea 5/2000)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Directia Silvica Cluj-Napoca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80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Cheile Baciului  (Legea 5/2000)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6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Gipsurile de la Leghia  (Legea 5/2000)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6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Locul Fosilifer Coruș  (Legea 5/2000)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80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Pârâul Dumbrava  (Legea 5/2000)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6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Rezervatia de Orbeti de la Apahida (HG 1143/2007)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33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b="1" dirty="0">
                        <a:solidFill>
                          <a:srgbClr val="0033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569" marR="64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197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83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50000"/>
            </a:schemeClr>
          </a:fgClr>
          <a:bgClr>
            <a:schemeClr val="accent3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304800"/>
            <a:ext cx="5334000" cy="1143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„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CONECTAREA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OAMENILOR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CU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55000" endA="50" endPos="85000" dir="5400000" sy="-100000" algn="bl" rotWithShape="0"/>
                </a:effectLst>
                <a:latin typeface="Arial Black" pitchFamily="34" charset="0"/>
              </a:rPr>
              <a:t>NATURA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”</a:t>
            </a:r>
            <a:endParaRPr lang="en-US" sz="24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57200" y="1684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197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adina-maria.maier\Desktop\2017.05.30 Ziua mediului\arii prot de interes n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524000"/>
            <a:ext cx="746759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57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50000"/>
            </a:schemeClr>
          </a:fgClr>
          <a:bgClr>
            <a:schemeClr val="accent3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304800"/>
            <a:ext cx="5334000" cy="1143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„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CONECTAREA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OAMENILOR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CU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55000" endA="50" endPos="85000" dir="5400000" sy="-100000" algn="bl" rotWithShape="0"/>
                </a:effectLst>
                <a:latin typeface="Arial Black" pitchFamily="34" charset="0"/>
              </a:rPr>
              <a:t>NATURA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”</a:t>
            </a:r>
            <a:endParaRPr lang="en-US" sz="24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57200" y="1684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197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adina-maria.maier\Desktop\2017.05.30 Ziua mediului\SCI+Clu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84338"/>
            <a:ext cx="7391400" cy="479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360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50000"/>
            </a:schemeClr>
          </a:fgClr>
          <a:bgClr>
            <a:schemeClr val="accent3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304800"/>
            <a:ext cx="5334000" cy="1143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„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CONECTAREA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OAMENILOR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CU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o-RO" sz="2400" dirty="0" smtClean="0">
                <a:solidFill>
                  <a:srgbClr val="003300"/>
                </a:solidFill>
                <a:effectLst>
                  <a:reflection blurRad="6350" stA="55000" endA="50" endPos="85000" dir="5400000" sy="-100000" algn="bl" rotWithShape="0"/>
                </a:effectLst>
                <a:latin typeface="Arial Black" pitchFamily="34" charset="0"/>
              </a:rPr>
              <a:t>NATURA</a:t>
            </a:r>
            <a:r>
              <a:rPr lang="ro-RO" sz="2400" dirty="0" smtClean="0">
                <a:solidFill>
                  <a:srgbClr val="003300"/>
                </a:solidFill>
                <a:latin typeface="Arial Black" pitchFamily="34" charset="0"/>
              </a:rPr>
              <a:t>”</a:t>
            </a:r>
            <a:endParaRPr lang="en-US" sz="24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57200" y="1684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197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adina-maria.maier\Desktop\2017.05.30 Ziua mediului\SPA Clu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973263"/>
            <a:ext cx="7315201" cy="450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315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671</Words>
  <Application>Microsoft Office PowerPoint</Application>
  <PresentationFormat>On-screen Show (4:3)</PresentationFormat>
  <Paragraphs>161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ADINA-MARIA MAIER</dc:creator>
  <cp:lastModifiedBy>ADINA-MARIA MAIER</cp:lastModifiedBy>
  <cp:revision>29</cp:revision>
  <cp:lastPrinted>2017-05-31T09:38:54Z</cp:lastPrinted>
  <dcterms:created xsi:type="dcterms:W3CDTF">2017-05-31T06:50:24Z</dcterms:created>
  <dcterms:modified xsi:type="dcterms:W3CDTF">2017-05-31T10:58:23Z</dcterms:modified>
</cp:coreProperties>
</file>